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2.jpg" ContentType="image/jpg"/>
  <Override PartName="/ppt/media/image17.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6" r:id="rId3"/>
    <p:sldId id="397" r:id="rId4"/>
    <p:sldId id="274" r:id="rId5"/>
    <p:sldId id="538" r:id="rId6"/>
    <p:sldId id="559" r:id="rId7"/>
    <p:sldId id="269" r:id="rId8"/>
    <p:sldId id="271" r:id="rId9"/>
    <p:sldId id="541" r:id="rId10"/>
    <p:sldId id="268" r:id="rId11"/>
    <p:sldId id="560" r:id="rId12"/>
    <p:sldId id="561" r:id="rId13"/>
    <p:sldId id="386" r:id="rId14"/>
    <p:sldId id="547" r:id="rId15"/>
    <p:sldId id="520" r:id="rId16"/>
    <p:sldId id="553" r:id="rId17"/>
    <p:sldId id="563" r:id="rId18"/>
    <p:sldId id="554" r:id="rId19"/>
    <p:sldId id="555" r:id="rId20"/>
    <p:sldId id="289" r:id="rId21"/>
    <p:sldId id="556" r:id="rId22"/>
    <p:sldId id="557" r:id="rId23"/>
    <p:sldId id="544" r:id="rId24"/>
    <p:sldId id="558" r:id="rId25"/>
    <p:sldId id="546" r:id="rId26"/>
    <p:sldId id="522" r:id="rId27"/>
    <p:sldId id="564" r:id="rId28"/>
    <p:sldId id="388" r:id="rId29"/>
    <p:sldId id="567" r:id="rId30"/>
    <p:sldId id="566"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71CC2-6AA1-4B06-AE4D-9CE5EA669625}" v="1" dt="2024-10-23T15:56:56.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4694"/>
  </p:normalViewPr>
  <p:slideViewPr>
    <p:cSldViewPr snapToGrid="0">
      <p:cViewPr varScale="1">
        <p:scale>
          <a:sx n="64" d="100"/>
          <a:sy n="64" d="100"/>
        </p:scale>
        <p:origin x="36" y="1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porter" userId="98f8e464a74b909d" providerId="LiveId" clId="{A0171CC2-6AA1-4B06-AE4D-9CE5EA669625}"/>
    <pc:docChg chg="custSel addSld modSld">
      <pc:chgData name="pam porter" userId="98f8e464a74b909d" providerId="LiveId" clId="{A0171CC2-6AA1-4B06-AE4D-9CE5EA669625}" dt="2024-10-23T17:57:07.364" v="33" actId="14100"/>
      <pc:docMkLst>
        <pc:docMk/>
      </pc:docMkLst>
      <pc:sldChg chg="addSp delSp modSp mod">
        <pc:chgData name="pam porter" userId="98f8e464a74b909d" providerId="LiveId" clId="{A0171CC2-6AA1-4B06-AE4D-9CE5EA669625}" dt="2024-10-23T17:57:07.364" v="33" actId="14100"/>
        <pc:sldMkLst>
          <pc:docMk/>
          <pc:sldMk cId="2414772003" sldId="386"/>
        </pc:sldMkLst>
        <pc:spChg chg="mod">
          <ac:chgData name="pam porter" userId="98f8e464a74b909d" providerId="LiveId" clId="{A0171CC2-6AA1-4B06-AE4D-9CE5EA669625}" dt="2024-10-23T17:56:28.286" v="25" actId="6549"/>
          <ac:spMkLst>
            <pc:docMk/>
            <pc:sldMk cId="2414772003" sldId="386"/>
            <ac:spMk id="3" creationId="{8B4E6AB1-9364-A29E-D1A8-1DE5394CE59B}"/>
          </ac:spMkLst>
        </pc:spChg>
        <pc:spChg chg="del">
          <ac:chgData name="pam porter" userId="98f8e464a74b909d" providerId="LiveId" clId="{A0171CC2-6AA1-4B06-AE4D-9CE5EA669625}" dt="2024-10-23T15:55:27.990" v="16" actId="478"/>
          <ac:spMkLst>
            <pc:docMk/>
            <pc:sldMk cId="2414772003" sldId="386"/>
            <ac:spMk id="5" creationId="{F3F917D4-E304-4C5F-F9DE-72EAA44F68A7}"/>
          </ac:spMkLst>
        </pc:spChg>
        <pc:picChg chg="add mod">
          <ac:chgData name="pam porter" userId="98f8e464a74b909d" providerId="LiveId" clId="{A0171CC2-6AA1-4B06-AE4D-9CE5EA669625}" dt="2024-10-23T17:56:42.929" v="30" actId="1076"/>
          <ac:picMkLst>
            <pc:docMk/>
            <pc:sldMk cId="2414772003" sldId="386"/>
            <ac:picMk id="5" creationId="{372A4623-DCF4-91F9-E614-D4794711AA4E}"/>
          </ac:picMkLst>
        </pc:picChg>
        <pc:picChg chg="add mod">
          <ac:chgData name="pam porter" userId="98f8e464a74b909d" providerId="LiveId" clId="{A0171CC2-6AA1-4B06-AE4D-9CE5EA669625}" dt="2024-10-23T17:57:07.364" v="33" actId="14100"/>
          <ac:picMkLst>
            <pc:docMk/>
            <pc:sldMk cId="2414772003" sldId="386"/>
            <ac:picMk id="8" creationId="{6F9984C3-2899-DED8-4093-D800C6778BE9}"/>
          </ac:picMkLst>
        </pc:picChg>
        <pc:picChg chg="del mod">
          <ac:chgData name="pam porter" userId="98f8e464a74b909d" providerId="LiveId" clId="{A0171CC2-6AA1-4B06-AE4D-9CE5EA669625}" dt="2024-10-23T15:56:32.494" v="17" actId="478"/>
          <ac:picMkLst>
            <pc:docMk/>
            <pc:sldMk cId="2414772003" sldId="386"/>
            <ac:picMk id="9" creationId="{A502644E-5C96-2F97-06BF-FE04C552A080}"/>
          </ac:picMkLst>
        </pc:picChg>
        <pc:picChg chg="add mod">
          <ac:chgData name="pam porter" userId="98f8e464a74b909d" providerId="LiveId" clId="{A0171CC2-6AA1-4B06-AE4D-9CE5EA669625}" dt="2024-10-23T17:56:49.782" v="32" actId="1076"/>
          <ac:picMkLst>
            <pc:docMk/>
            <pc:sldMk cId="2414772003" sldId="386"/>
            <ac:picMk id="10" creationId="{2EB83523-621E-17F7-A7CD-1386F7E85B59}"/>
          </ac:picMkLst>
        </pc:picChg>
      </pc:sldChg>
      <pc:sldChg chg="addSp delSp modSp new mod modClrScheme chgLayout">
        <pc:chgData name="pam porter" userId="98f8e464a74b909d" providerId="LiveId" clId="{A0171CC2-6AA1-4B06-AE4D-9CE5EA669625}" dt="2024-10-23T17:47:22.343" v="23" actId="22"/>
        <pc:sldMkLst>
          <pc:docMk/>
          <pc:sldMk cId="469754017" sldId="567"/>
        </pc:sldMkLst>
        <pc:spChg chg="del">
          <ac:chgData name="pam porter" userId="98f8e464a74b909d" providerId="LiveId" clId="{A0171CC2-6AA1-4B06-AE4D-9CE5EA669625}" dt="2024-10-23T17:47:19.503" v="22" actId="700"/>
          <ac:spMkLst>
            <pc:docMk/>
            <pc:sldMk cId="469754017" sldId="567"/>
            <ac:spMk id="2" creationId="{6E38BD0B-C31F-B7A1-4D48-03ECFF56382F}"/>
          </ac:spMkLst>
        </pc:spChg>
        <pc:spChg chg="del">
          <ac:chgData name="pam porter" userId="98f8e464a74b909d" providerId="LiveId" clId="{A0171CC2-6AA1-4B06-AE4D-9CE5EA669625}" dt="2024-10-23T17:47:19.503" v="22" actId="700"/>
          <ac:spMkLst>
            <pc:docMk/>
            <pc:sldMk cId="469754017" sldId="567"/>
            <ac:spMk id="3" creationId="{9310E998-4F10-83FE-EE83-7A25439B0D1F}"/>
          </ac:spMkLst>
        </pc:spChg>
        <pc:spChg chg="mod ord">
          <ac:chgData name="pam porter" userId="98f8e464a74b909d" providerId="LiveId" clId="{A0171CC2-6AA1-4B06-AE4D-9CE5EA669625}" dt="2024-10-23T17:47:19.503" v="22" actId="700"/>
          <ac:spMkLst>
            <pc:docMk/>
            <pc:sldMk cId="469754017" sldId="567"/>
            <ac:spMk id="4" creationId="{624BAA5F-5BA6-DB87-6FF0-D6980B66468E}"/>
          </ac:spMkLst>
        </pc:spChg>
        <pc:spChg chg="mod ord">
          <ac:chgData name="pam porter" userId="98f8e464a74b909d" providerId="LiveId" clId="{A0171CC2-6AA1-4B06-AE4D-9CE5EA669625}" dt="2024-10-23T17:47:19.503" v="22" actId="700"/>
          <ac:spMkLst>
            <pc:docMk/>
            <pc:sldMk cId="469754017" sldId="567"/>
            <ac:spMk id="5" creationId="{C246F0BB-F0C1-A48B-4AAF-C5FB3F671D90}"/>
          </ac:spMkLst>
        </pc:spChg>
        <pc:picChg chg="add">
          <ac:chgData name="pam porter" userId="98f8e464a74b909d" providerId="LiveId" clId="{A0171CC2-6AA1-4B06-AE4D-9CE5EA669625}" dt="2024-10-23T17:47:22.343" v="23" actId="22"/>
          <ac:picMkLst>
            <pc:docMk/>
            <pc:sldMk cId="469754017" sldId="567"/>
            <ac:picMk id="7" creationId="{328DAA92-D203-0831-94D9-B970681B0C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0A2A8B51-1C3B-4B63-907D-955F02D0E130}" type="datetimeFigureOut">
              <a:rPr lang="en-US" smtClean="0"/>
              <a:t>10/23/2024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2D3EA2CD-4E78-4157-9235-D02DF6C8904E}" type="slidenum">
              <a:rPr lang="en-US" smtClean="0"/>
              <a:t>‹#›</a:t>
            </a:fld>
            <a:endParaRPr lang="en-US"/>
          </a:p>
        </p:txBody>
      </p:sp>
    </p:spTree>
    <p:extLst>
      <p:ext uri="{BB962C8B-B14F-4D97-AF65-F5344CB8AC3E}">
        <p14:creationId xmlns:p14="http://schemas.microsoft.com/office/powerpoint/2010/main" val="71491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374AE-5829-4DF4-B1B7-4570D0C70821}" type="slidenum">
              <a:rPr lang="en-US" smtClean="0"/>
              <a:t>11</a:t>
            </a:fld>
            <a:endParaRPr lang="en-US"/>
          </a:p>
        </p:txBody>
      </p:sp>
    </p:spTree>
    <p:extLst>
      <p:ext uri="{BB962C8B-B14F-4D97-AF65-F5344CB8AC3E}">
        <p14:creationId xmlns:p14="http://schemas.microsoft.com/office/powerpoint/2010/main" val="333296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AAF9-FB1E-56E0-E559-2270EB854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3D8A2-B972-F61E-C830-B50793D72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CE8A0-F0AC-A567-D032-4FB05852FF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2F1A10-5872-881B-C22F-9F1BA472D72F}"/>
              </a:ext>
            </a:extLst>
          </p:cNvPr>
          <p:cNvSpPr>
            <a:spLocks noGrp="1"/>
          </p:cNvSpPr>
          <p:nvPr>
            <p:ph type="sldNum" sz="quarter" idx="5"/>
          </p:nvPr>
        </p:nvSpPr>
        <p:spPr/>
        <p:txBody>
          <a:bodyPr/>
          <a:lstStyle/>
          <a:p>
            <a:fld id="{1EE374AE-5829-4DF4-B1B7-4570D0C70821}" type="slidenum">
              <a:rPr lang="en-US" smtClean="0"/>
              <a:t>12</a:t>
            </a:fld>
            <a:endParaRPr lang="en-US"/>
          </a:p>
        </p:txBody>
      </p:sp>
    </p:spTree>
    <p:extLst>
      <p:ext uri="{BB962C8B-B14F-4D97-AF65-F5344CB8AC3E}">
        <p14:creationId xmlns:p14="http://schemas.microsoft.com/office/powerpoint/2010/main" val="118891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f84ca64a6_0_532: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f84ca64a6_0_532:notes"/>
          <p:cNvSpPr txBox="1">
            <a:spLocks noGrp="1"/>
          </p:cNvSpPr>
          <p:nvPr>
            <p:ph type="body" idx="1"/>
          </p:nvPr>
        </p:nvSpPr>
        <p:spPr>
          <a:xfrm>
            <a:off x="710247" y="4349357"/>
            <a:ext cx="5682000" cy="355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25f84ca64a6_0_532:notes"/>
          <p:cNvSpPr txBox="1">
            <a:spLocks noGrp="1"/>
          </p:cNvSpPr>
          <p:nvPr>
            <p:ph type="sldNum" idx="12"/>
          </p:nvPr>
        </p:nvSpPr>
        <p:spPr>
          <a:xfrm>
            <a:off x="4023092" y="8584175"/>
            <a:ext cx="3077700" cy="453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41241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f84ca64a6_0_532: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f84ca64a6_0_532:notes"/>
          <p:cNvSpPr txBox="1">
            <a:spLocks noGrp="1"/>
          </p:cNvSpPr>
          <p:nvPr>
            <p:ph type="body" idx="1"/>
          </p:nvPr>
        </p:nvSpPr>
        <p:spPr>
          <a:xfrm>
            <a:off x="710247" y="4349357"/>
            <a:ext cx="5682000" cy="355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25f84ca64a6_0_532:notes"/>
          <p:cNvSpPr txBox="1">
            <a:spLocks noGrp="1"/>
          </p:cNvSpPr>
          <p:nvPr>
            <p:ph type="sldNum" idx="12"/>
          </p:nvPr>
        </p:nvSpPr>
        <p:spPr>
          <a:xfrm>
            <a:off x="4023092" y="8584175"/>
            <a:ext cx="3077700" cy="453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95227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f84ca64a6_0_532: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f84ca64a6_0_532:notes"/>
          <p:cNvSpPr txBox="1">
            <a:spLocks noGrp="1"/>
          </p:cNvSpPr>
          <p:nvPr>
            <p:ph type="body" idx="1"/>
          </p:nvPr>
        </p:nvSpPr>
        <p:spPr>
          <a:xfrm>
            <a:off x="710247" y="4349357"/>
            <a:ext cx="5682000" cy="355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25f84ca64a6_0_532:notes"/>
          <p:cNvSpPr txBox="1">
            <a:spLocks noGrp="1"/>
          </p:cNvSpPr>
          <p:nvPr>
            <p:ph type="sldNum" idx="12"/>
          </p:nvPr>
        </p:nvSpPr>
        <p:spPr>
          <a:xfrm>
            <a:off x="4023092" y="8584175"/>
            <a:ext cx="3077700" cy="4533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436891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B8813-E02F-9D42-8B50-F48F7E32D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02743-DEE4-3D54-02ED-15F437C25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37F7D-EBD8-AD06-048F-6B24AE40EF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4571A7-F4E2-D5CB-140F-22CBE8B942C2}"/>
              </a:ext>
            </a:extLst>
          </p:cNvPr>
          <p:cNvSpPr>
            <a:spLocks noGrp="1"/>
          </p:cNvSpPr>
          <p:nvPr>
            <p:ph type="sldNum" sz="quarter" idx="5"/>
          </p:nvPr>
        </p:nvSpPr>
        <p:spPr/>
        <p:txBody>
          <a:bodyPr/>
          <a:lstStyle/>
          <a:p>
            <a:fld id="{1EE374AE-5829-4DF4-B1B7-4570D0C70821}" type="slidenum">
              <a:rPr lang="en-US" smtClean="0"/>
              <a:t>26</a:t>
            </a:fld>
            <a:endParaRPr lang="en-US"/>
          </a:p>
        </p:txBody>
      </p:sp>
    </p:spTree>
    <p:extLst>
      <p:ext uri="{BB962C8B-B14F-4D97-AF65-F5344CB8AC3E}">
        <p14:creationId xmlns:p14="http://schemas.microsoft.com/office/powerpoint/2010/main" val="94685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69BD-6AB6-43CE-8702-FE752AFCB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48371-5F36-4842-B8C4-DDD4FF656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E6A621-0DE7-4455-A9AD-FC9A576F9BAF}"/>
              </a:ext>
            </a:extLst>
          </p:cNvPr>
          <p:cNvSpPr>
            <a:spLocks noGrp="1"/>
          </p:cNvSpPr>
          <p:nvPr>
            <p:ph type="dt" sz="half" idx="10"/>
          </p:nvPr>
        </p:nvSpPr>
        <p:spPr/>
        <p:txBody>
          <a:bodyPr/>
          <a:lstStyle/>
          <a:p>
            <a:fld id="{89CEB0E4-6379-45A3-BDC5-77D1141F8523}" type="datetime1">
              <a:rPr lang="en-US" smtClean="0"/>
              <a:t>10/23/2024</a:t>
            </a:fld>
            <a:endParaRPr lang="en-US"/>
          </a:p>
        </p:txBody>
      </p:sp>
      <p:sp>
        <p:nvSpPr>
          <p:cNvPr id="5" name="Footer Placeholder 4">
            <a:extLst>
              <a:ext uri="{FF2B5EF4-FFF2-40B4-BE49-F238E27FC236}">
                <a16:creationId xmlns:a16="http://schemas.microsoft.com/office/drawing/2014/main" id="{A17AE807-22BD-40B4-A1AB-22C84E3B6364}"/>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F3D725E6-3258-49C3-B385-653940CAB6D9}"/>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34265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1835-8B1B-44A6-A550-10C2A0BDDC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6C2BD-9DCA-444C-9B7B-77B2C10F0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BB92-5C8A-4A9A-A67E-F570226705C5}"/>
              </a:ext>
            </a:extLst>
          </p:cNvPr>
          <p:cNvSpPr>
            <a:spLocks noGrp="1"/>
          </p:cNvSpPr>
          <p:nvPr>
            <p:ph type="dt" sz="half" idx="10"/>
          </p:nvPr>
        </p:nvSpPr>
        <p:spPr/>
        <p:txBody>
          <a:bodyPr/>
          <a:lstStyle/>
          <a:p>
            <a:fld id="{232C8BB6-AFE4-4B5C-8299-E707876D9E6E}" type="datetime1">
              <a:rPr lang="en-US" smtClean="0"/>
              <a:t>10/23/2024</a:t>
            </a:fld>
            <a:endParaRPr lang="en-US"/>
          </a:p>
        </p:txBody>
      </p:sp>
      <p:sp>
        <p:nvSpPr>
          <p:cNvPr id="5" name="Footer Placeholder 4">
            <a:extLst>
              <a:ext uri="{FF2B5EF4-FFF2-40B4-BE49-F238E27FC236}">
                <a16:creationId xmlns:a16="http://schemas.microsoft.com/office/drawing/2014/main" id="{059FB978-8E1E-4BD0-AF39-EDF34F3AF9CA}"/>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83EDE7E1-C98A-4BDE-9F19-C3D1D3B66A90}"/>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1383735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C0263-317C-4963-B3EA-F1F0C9E238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5375E9-CC9E-4C3A-8A08-948CE3FE3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82F67-E2DB-4C23-8042-C1C4994DDD1E}"/>
              </a:ext>
            </a:extLst>
          </p:cNvPr>
          <p:cNvSpPr>
            <a:spLocks noGrp="1"/>
          </p:cNvSpPr>
          <p:nvPr>
            <p:ph type="dt" sz="half" idx="10"/>
          </p:nvPr>
        </p:nvSpPr>
        <p:spPr/>
        <p:txBody>
          <a:bodyPr/>
          <a:lstStyle/>
          <a:p>
            <a:fld id="{1D2F4D1B-1DA4-4721-98DA-20EEB4E27889}" type="datetime1">
              <a:rPr lang="en-US" smtClean="0"/>
              <a:t>10/23/2024</a:t>
            </a:fld>
            <a:endParaRPr lang="en-US"/>
          </a:p>
        </p:txBody>
      </p:sp>
      <p:sp>
        <p:nvSpPr>
          <p:cNvPr id="5" name="Footer Placeholder 4">
            <a:extLst>
              <a:ext uri="{FF2B5EF4-FFF2-40B4-BE49-F238E27FC236}">
                <a16:creationId xmlns:a16="http://schemas.microsoft.com/office/drawing/2014/main" id="{B7E02672-4BB2-44D4-9B16-561E702C6D45}"/>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C1058770-0A53-4E8D-8535-5FCBA380DDF8}"/>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114689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BF04-DF4E-4428-BC28-8BF3C57C9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5E432-88D4-4247-9982-61511515AB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B062-A99A-4CA4-9556-54D8F3A2F13A}"/>
              </a:ext>
            </a:extLst>
          </p:cNvPr>
          <p:cNvSpPr>
            <a:spLocks noGrp="1"/>
          </p:cNvSpPr>
          <p:nvPr>
            <p:ph type="dt" sz="half" idx="10"/>
          </p:nvPr>
        </p:nvSpPr>
        <p:spPr/>
        <p:txBody>
          <a:bodyPr/>
          <a:lstStyle/>
          <a:p>
            <a:fld id="{2F25E821-D3A3-4D02-8463-018F03FEB424}" type="datetime1">
              <a:rPr lang="en-US" smtClean="0"/>
              <a:t>10/23/2024</a:t>
            </a:fld>
            <a:endParaRPr lang="en-US"/>
          </a:p>
        </p:txBody>
      </p:sp>
      <p:sp>
        <p:nvSpPr>
          <p:cNvPr id="5" name="Footer Placeholder 4">
            <a:extLst>
              <a:ext uri="{FF2B5EF4-FFF2-40B4-BE49-F238E27FC236}">
                <a16:creationId xmlns:a16="http://schemas.microsoft.com/office/drawing/2014/main" id="{E88ECA16-609B-4CD9-9C70-0ACF41BBD5B0}"/>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AD9CF2D3-0BD5-43CD-B48F-7AAB10302DA1}"/>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268857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CEFD-93D9-4912-A2A5-B2027054C9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91E35-4531-464D-96B2-5CDB18F12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7DA51-02D8-4532-A005-53BD73269D66}"/>
              </a:ext>
            </a:extLst>
          </p:cNvPr>
          <p:cNvSpPr>
            <a:spLocks noGrp="1"/>
          </p:cNvSpPr>
          <p:nvPr>
            <p:ph type="dt" sz="half" idx="10"/>
          </p:nvPr>
        </p:nvSpPr>
        <p:spPr/>
        <p:txBody>
          <a:bodyPr/>
          <a:lstStyle/>
          <a:p>
            <a:fld id="{E4A0181B-6895-4F22-A969-CDB574F2730A}" type="datetime1">
              <a:rPr lang="en-US" smtClean="0"/>
              <a:t>10/23/2024</a:t>
            </a:fld>
            <a:endParaRPr lang="en-US"/>
          </a:p>
        </p:txBody>
      </p:sp>
      <p:sp>
        <p:nvSpPr>
          <p:cNvPr id="5" name="Footer Placeholder 4">
            <a:extLst>
              <a:ext uri="{FF2B5EF4-FFF2-40B4-BE49-F238E27FC236}">
                <a16:creationId xmlns:a16="http://schemas.microsoft.com/office/drawing/2014/main" id="{1B7105D5-A13B-4B1F-9A84-A037143208BE}"/>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2C347A86-10AB-41D3-9593-AEE5527E0C8A}"/>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296175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912D-8D59-4CA8-8B3B-E1857D667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349239-6DFD-4748-BE18-C01243EDA7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2B6FB8-C336-4C23-A315-D84EE0EF21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FEF23-0C99-4AA7-A795-472148C1DBE3}"/>
              </a:ext>
            </a:extLst>
          </p:cNvPr>
          <p:cNvSpPr>
            <a:spLocks noGrp="1"/>
          </p:cNvSpPr>
          <p:nvPr>
            <p:ph type="dt" sz="half" idx="10"/>
          </p:nvPr>
        </p:nvSpPr>
        <p:spPr/>
        <p:txBody>
          <a:bodyPr/>
          <a:lstStyle/>
          <a:p>
            <a:fld id="{6B5751B0-FCF0-4B3E-8E19-5FB6A4472796}" type="datetime1">
              <a:rPr lang="en-US" smtClean="0"/>
              <a:t>10/23/2024</a:t>
            </a:fld>
            <a:endParaRPr lang="en-US"/>
          </a:p>
        </p:txBody>
      </p:sp>
      <p:sp>
        <p:nvSpPr>
          <p:cNvPr id="6" name="Footer Placeholder 5">
            <a:extLst>
              <a:ext uri="{FF2B5EF4-FFF2-40B4-BE49-F238E27FC236}">
                <a16:creationId xmlns:a16="http://schemas.microsoft.com/office/drawing/2014/main" id="{9BD20202-C61B-4A75-B198-7C1C24FC8914}"/>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651EE38C-BCB5-4C64-906A-BD27CFBDB10A}"/>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357595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DF2-CA93-4669-839D-58E3E1E5C0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50285-A498-4E30-B3E5-0B083412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D2FA9-290E-4521-B1CF-47FF8DBCB7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5B656-3346-48E5-B46F-085F3B345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1F351-CCD1-4FAA-ADB0-CB8D008C50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D5C97-4531-4D72-AAB1-ACE9823656F5}"/>
              </a:ext>
            </a:extLst>
          </p:cNvPr>
          <p:cNvSpPr>
            <a:spLocks noGrp="1"/>
          </p:cNvSpPr>
          <p:nvPr>
            <p:ph type="dt" sz="half" idx="10"/>
          </p:nvPr>
        </p:nvSpPr>
        <p:spPr/>
        <p:txBody>
          <a:bodyPr/>
          <a:lstStyle/>
          <a:p>
            <a:fld id="{99CD8A90-9716-4730-AC27-EBD3B176D95B}" type="datetime1">
              <a:rPr lang="en-US" smtClean="0"/>
              <a:t>10/23/2024</a:t>
            </a:fld>
            <a:endParaRPr lang="en-US"/>
          </a:p>
        </p:txBody>
      </p:sp>
      <p:sp>
        <p:nvSpPr>
          <p:cNvPr id="8" name="Footer Placeholder 7">
            <a:extLst>
              <a:ext uri="{FF2B5EF4-FFF2-40B4-BE49-F238E27FC236}">
                <a16:creationId xmlns:a16="http://schemas.microsoft.com/office/drawing/2014/main" id="{D54C063E-A56C-4116-8212-3C3B128D2890}"/>
              </a:ext>
            </a:extLst>
          </p:cNvPr>
          <p:cNvSpPr>
            <a:spLocks noGrp="1"/>
          </p:cNvSpPr>
          <p:nvPr>
            <p:ph type="ftr" sz="quarter" idx="11"/>
          </p:nvPr>
        </p:nvSpPr>
        <p:spPr/>
        <p:txBody>
          <a:bodyPr/>
          <a:lstStyle/>
          <a:p>
            <a:r>
              <a:rPr lang="en-US"/>
              <a:t>OFN Conference 2024 -- Disability Finance Presentation</a:t>
            </a:r>
          </a:p>
        </p:txBody>
      </p:sp>
      <p:sp>
        <p:nvSpPr>
          <p:cNvPr id="9" name="Slide Number Placeholder 8">
            <a:extLst>
              <a:ext uri="{FF2B5EF4-FFF2-40B4-BE49-F238E27FC236}">
                <a16:creationId xmlns:a16="http://schemas.microsoft.com/office/drawing/2014/main" id="{8876377A-F595-4EED-B5D8-B9E8514F8CF4}"/>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48075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03F7-7F86-4A53-9FC8-4D79BBDA9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38653-1BF5-4F94-9650-E061C3D50CB0}"/>
              </a:ext>
            </a:extLst>
          </p:cNvPr>
          <p:cNvSpPr>
            <a:spLocks noGrp="1"/>
          </p:cNvSpPr>
          <p:nvPr>
            <p:ph type="dt" sz="half" idx="10"/>
          </p:nvPr>
        </p:nvSpPr>
        <p:spPr/>
        <p:txBody>
          <a:bodyPr/>
          <a:lstStyle/>
          <a:p>
            <a:fld id="{DA473F6F-0367-4F83-B1BB-711818C02695}" type="datetime1">
              <a:rPr lang="en-US" smtClean="0"/>
              <a:t>10/23/2024</a:t>
            </a:fld>
            <a:endParaRPr lang="en-US"/>
          </a:p>
        </p:txBody>
      </p:sp>
      <p:sp>
        <p:nvSpPr>
          <p:cNvPr id="4" name="Footer Placeholder 3">
            <a:extLst>
              <a:ext uri="{FF2B5EF4-FFF2-40B4-BE49-F238E27FC236}">
                <a16:creationId xmlns:a16="http://schemas.microsoft.com/office/drawing/2014/main" id="{FE3266A2-B349-469F-BF6E-B7D007104189}"/>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AE38F7DC-59E4-474E-8E21-81ACF7064F87}"/>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352558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478DC-ED46-48BE-BEB8-7BE7747DEFE5}"/>
              </a:ext>
            </a:extLst>
          </p:cNvPr>
          <p:cNvSpPr>
            <a:spLocks noGrp="1"/>
          </p:cNvSpPr>
          <p:nvPr>
            <p:ph type="dt" sz="half" idx="10"/>
          </p:nvPr>
        </p:nvSpPr>
        <p:spPr/>
        <p:txBody>
          <a:bodyPr/>
          <a:lstStyle/>
          <a:p>
            <a:fld id="{4437E54B-0253-4E24-82A7-C6A84181DD62}" type="datetime1">
              <a:rPr lang="en-US" smtClean="0"/>
              <a:t>10/23/2024</a:t>
            </a:fld>
            <a:endParaRPr lang="en-US"/>
          </a:p>
        </p:txBody>
      </p:sp>
      <p:sp>
        <p:nvSpPr>
          <p:cNvPr id="3" name="Footer Placeholder 2">
            <a:extLst>
              <a:ext uri="{FF2B5EF4-FFF2-40B4-BE49-F238E27FC236}">
                <a16:creationId xmlns:a16="http://schemas.microsoft.com/office/drawing/2014/main" id="{C3DFFE60-7866-4E0F-93C0-26D82543916A}"/>
              </a:ext>
            </a:extLst>
          </p:cNvPr>
          <p:cNvSpPr>
            <a:spLocks noGrp="1"/>
          </p:cNvSpPr>
          <p:nvPr>
            <p:ph type="ftr" sz="quarter" idx="11"/>
          </p:nvPr>
        </p:nvSpPr>
        <p:spPr/>
        <p:txBody>
          <a:bodyPr/>
          <a:lstStyle/>
          <a:p>
            <a:r>
              <a:rPr lang="en-US"/>
              <a:t>OFN Conference 2024 -- Disability Finance Presentation</a:t>
            </a:r>
          </a:p>
        </p:txBody>
      </p:sp>
      <p:sp>
        <p:nvSpPr>
          <p:cNvPr id="4" name="Slide Number Placeholder 3">
            <a:extLst>
              <a:ext uri="{FF2B5EF4-FFF2-40B4-BE49-F238E27FC236}">
                <a16:creationId xmlns:a16="http://schemas.microsoft.com/office/drawing/2014/main" id="{2180B07A-7E5A-4293-9D17-89665B1780B8}"/>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378500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605-BF56-4646-9641-007A0767B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29DB24-8DF7-499F-BED3-A44B70F9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BA4F90-73BA-496A-8ECB-0954B524C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9F2E5-B931-44BC-8EE1-40A361B9CDDC}"/>
              </a:ext>
            </a:extLst>
          </p:cNvPr>
          <p:cNvSpPr>
            <a:spLocks noGrp="1"/>
          </p:cNvSpPr>
          <p:nvPr>
            <p:ph type="dt" sz="half" idx="10"/>
          </p:nvPr>
        </p:nvSpPr>
        <p:spPr/>
        <p:txBody>
          <a:bodyPr/>
          <a:lstStyle/>
          <a:p>
            <a:fld id="{E54F02D8-BCF0-42FC-93CE-9452B9879325}" type="datetime1">
              <a:rPr lang="en-US" smtClean="0"/>
              <a:t>10/23/2024</a:t>
            </a:fld>
            <a:endParaRPr lang="en-US"/>
          </a:p>
        </p:txBody>
      </p:sp>
      <p:sp>
        <p:nvSpPr>
          <p:cNvPr id="6" name="Footer Placeholder 5">
            <a:extLst>
              <a:ext uri="{FF2B5EF4-FFF2-40B4-BE49-F238E27FC236}">
                <a16:creationId xmlns:a16="http://schemas.microsoft.com/office/drawing/2014/main" id="{C30F0733-34AD-4F56-B7A9-61E9598FD066}"/>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6B4375F4-164F-464A-B177-BBAF720407DA}"/>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22090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135B-94D7-44A8-805F-045F76690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7911E4-984D-4223-8086-653BCEB4A2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335D14-87E2-4B17-AFC3-D3CBB776E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9AC2A-9329-4403-9DFB-F9A79277F3FB}"/>
              </a:ext>
            </a:extLst>
          </p:cNvPr>
          <p:cNvSpPr>
            <a:spLocks noGrp="1"/>
          </p:cNvSpPr>
          <p:nvPr>
            <p:ph type="dt" sz="half" idx="10"/>
          </p:nvPr>
        </p:nvSpPr>
        <p:spPr/>
        <p:txBody>
          <a:bodyPr/>
          <a:lstStyle/>
          <a:p>
            <a:fld id="{D00B3CE5-8A24-445E-8B00-87501FC85F03}" type="datetime1">
              <a:rPr lang="en-US" smtClean="0"/>
              <a:t>10/23/2024</a:t>
            </a:fld>
            <a:endParaRPr lang="en-US"/>
          </a:p>
        </p:txBody>
      </p:sp>
      <p:sp>
        <p:nvSpPr>
          <p:cNvPr id="6" name="Footer Placeholder 5">
            <a:extLst>
              <a:ext uri="{FF2B5EF4-FFF2-40B4-BE49-F238E27FC236}">
                <a16:creationId xmlns:a16="http://schemas.microsoft.com/office/drawing/2014/main" id="{7206EA38-2CD2-472D-ADCF-B65109E33A1B}"/>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52A80895-10F0-4F13-A4BB-54F98F82BC19}"/>
              </a:ext>
            </a:extLst>
          </p:cNvPr>
          <p:cNvSpPr>
            <a:spLocks noGrp="1"/>
          </p:cNvSpPr>
          <p:nvPr>
            <p:ph type="sldNum" sz="quarter" idx="12"/>
          </p:nvPr>
        </p:nvSpPr>
        <p:spPr/>
        <p:txBody>
          <a:bodyPr/>
          <a:lstStyle/>
          <a:p>
            <a:fld id="{8809C807-5321-45AE-8451-65F84D12A12A}" type="slidenum">
              <a:rPr lang="en-US" smtClean="0"/>
              <a:t>‹#›</a:t>
            </a:fld>
            <a:endParaRPr lang="en-US"/>
          </a:p>
        </p:txBody>
      </p:sp>
    </p:spTree>
    <p:extLst>
      <p:ext uri="{BB962C8B-B14F-4D97-AF65-F5344CB8AC3E}">
        <p14:creationId xmlns:p14="http://schemas.microsoft.com/office/powerpoint/2010/main" val="6727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49DFA-41CD-4666-9BF9-CEAABF3F2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48FF4E-A602-4E24-8A8E-29FC6CA50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95EE-1FB3-4F34-9BCE-CB65DA1D5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0CECA-FA6F-4C3F-A9C6-8CC0BB4E2F53}" type="datetime1">
              <a:rPr lang="en-US" smtClean="0"/>
              <a:t>10/23/2024</a:t>
            </a:fld>
            <a:endParaRPr lang="en-US"/>
          </a:p>
        </p:txBody>
      </p:sp>
      <p:sp>
        <p:nvSpPr>
          <p:cNvPr id="5" name="Footer Placeholder 4">
            <a:extLst>
              <a:ext uri="{FF2B5EF4-FFF2-40B4-BE49-F238E27FC236}">
                <a16:creationId xmlns:a16="http://schemas.microsoft.com/office/drawing/2014/main" id="{F69C5BF5-3610-49B3-8579-3772564F0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7D0D1D2C-1E58-4BC8-85F1-46C520A19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9C807-5321-45AE-8451-65F84D12A12A}" type="slidenum">
              <a:rPr lang="en-US" smtClean="0"/>
              <a:t>‹#›</a:t>
            </a:fld>
            <a:endParaRPr lang="en-US"/>
          </a:p>
        </p:txBody>
      </p:sp>
    </p:spTree>
    <p:extLst>
      <p:ext uri="{BB962C8B-B14F-4D97-AF65-F5344CB8AC3E}">
        <p14:creationId xmlns:p14="http://schemas.microsoft.com/office/powerpoint/2010/main" val="943553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nationaldisabilityinstitute.org/resources/infographic-income-banking-and-credit-inequality/" TargetMode="External"/><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nationaldisabilityinstitute.org/wp-content/uploads/2023/07/fdic-infographic-2023.pdf"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nationaldisabilityinstitute.org/resources/infographic-income-banking-and-credit-inequality/" TargetMode="Externa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hyperlink" Target="https://www.nationaldisabilityinstitute.org/wp-content/uploads/2023/07/fdic-infographic-2023.pdf" TargetMode="External"/><Relationship Id="rId10" Type="http://schemas.openxmlformats.org/officeDocument/2006/relationships/image" Target="../media/image25.jpg"/><Relationship Id="rId4" Type="http://schemas.openxmlformats.org/officeDocument/2006/relationships/image" Target="../media/image20.png"/><Relationship Id="rId9"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hedof.org/what-we-do/federal-complianc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isability-finance.org/"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mailto:pam@steppingstonepartners.com"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disability-finance.org/" TargetMode="External"/><Relationship Id="rId4" Type="http://schemas.openxmlformats.org/officeDocument/2006/relationships/hyperlink" Target="mailto:emerson@nwaccessfund.or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cdc.gov/ncbddd/disabilityandhealth/infographic-disability-impacts-all.html"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ncbddd/disabilityandhealth/infographic-disability-impacts-all.html"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versaldesignstyle.com/terraform-wheelchair-accessible-garden-kit/"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unitedspinal.org/pdf/DisabilityEtiquette.pd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7017E4-0DB2-4FEC-8133-FE97E25DB197}"/>
              </a:ext>
            </a:extLst>
          </p:cNvPr>
          <p:cNvSpPr>
            <a:spLocks noGrp="1"/>
          </p:cNvSpPr>
          <p:nvPr>
            <p:ph type="subTitle" idx="1"/>
          </p:nvPr>
        </p:nvSpPr>
        <p:spPr>
          <a:xfrm>
            <a:off x="1523999" y="4181158"/>
            <a:ext cx="9144000" cy="1655762"/>
          </a:xfrm>
        </p:spPr>
        <p:txBody>
          <a:bodyPr>
            <a:normAutofit fontScale="92500" lnSpcReduction="10000"/>
          </a:bodyPr>
          <a:lstStyle/>
          <a:p>
            <a:r>
              <a:rPr lang="en-US" sz="2800" b="1" dirty="0"/>
              <a:t>Disability Finance</a:t>
            </a:r>
          </a:p>
          <a:p>
            <a:endParaRPr lang="en-US" dirty="0"/>
          </a:p>
          <a:p>
            <a:r>
              <a:rPr lang="en-US" dirty="0"/>
              <a:t>OFN Conference</a:t>
            </a:r>
          </a:p>
          <a:p>
            <a:r>
              <a:rPr lang="en-US" dirty="0"/>
              <a:t>Los Angeles	October 23, 2024</a:t>
            </a:r>
          </a:p>
        </p:txBody>
      </p:sp>
      <p:pic>
        <p:nvPicPr>
          <p:cNvPr id="5" name="Picture 4" descr="Logo, company name&#10;&#10;Description automatically generated">
            <a:extLst>
              <a:ext uri="{FF2B5EF4-FFF2-40B4-BE49-F238E27FC236}">
                <a16:creationId xmlns:a16="http://schemas.microsoft.com/office/drawing/2014/main" id="{AE49F2E7-6D8B-4328-B405-2FD92A13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576" y="102870"/>
            <a:ext cx="6764847" cy="3656330"/>
          </a:xfrm>
          <a:prstGeom prst="rect">
            <a:avLst/>
          </a:prstGeom>
        </p:spPr>
      </p:pic>
      <p:sp>
        <p:nvSpPr>
          <p:cNvPr id="2" name="Footer Placeholder 1">
            <a:extLst>
              <a:ext uri="{FF2B5EF4-FFF2-40B4-BE49-F238E27FC236}">
                <a16:creationId xmlns:a16="http://schemas.microsoft.com/office/drawing/2014/main" id="{5C3519C2-B178-4788-EF2F-A1B5009535A7}"/>
              </a:ext>
            </a:extLst>
          </p:cNvPr>
          <p:cNvSpPr>
            <a:spLocks noGrp="1"/>
          </p:cNvSpPr>
          <p:nvPr>
            <p:ph type="ftr" sz="quarter" idx="11"/>
          </p:nvPr>
        </p:nvSpPr>
        <p:spPr/>
        <p:txBody>
          <a:bodyPr/>
          <a:lstStyle/>
          <a:p>
            <a:r>
              <a:rPr lang="en-US"/>
              <a:t>OFN Conference 2024 -- Disability Finance Presentation</a:t>
            </a:r>
          </a:p>
        </p:txBody>
      </p:sp>
      <p:sp>
        <p:nvSpPr>
          <p:cNvPr id="4" name="Slide Number Placeholder 3">
            <a:extLst>
              <a:ext uri="{FF2B5EF4-FFF2-40B4-BE49-F238E27FC236}">
                <a16:creationId xmlns:a16="http://schemas.microsoft.com/office/drawing/2014/main" id="{55D15172-30E7-DAFD-480D-DF488B09E1C6}"/>
              </a:ext>
            </a:extLst>
          </p:cNvPr>
          <p:cNvSpPr>
            <a:spLocks noGrp="1"/>
          </p:cNvSpPr>
          <p:nvPr>
            <p:ph type="sldNum" sz="quarter" idx="12"/>
          </p:nvPr>
        </p:nvSpPr>
        <p:spPr/>
        <p:txBody>
          <a:bodyPr/>
          <a:lstStyle/>
          <a:p>
            <a:fld id="{8809C807-5321-45AE-8451-65F84D12A12A}" type="slidenum">
              <a:rPr lang="en-US" smtClean="0"/>
              <a:t>1</a:t>
            </a:fld>
            <a:endParaRPr lang="en-US"/>
          </a:p>
        </p:txBody>
      </p:sp>
    </p:spTree>
    <p:extLst>
      <p:ext uri="{BB962C8B-B14F-4D97-AF65-F5344CB8AC3E}">
        <p14:creationId xmlns:p14="http://schemas.microsoft.com/office/powerpoint/2010/main" val="21311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77179"/>
            <a:ext cx="10515600" cy="1012072"/>
          </a:xfrm>
          <a:prstGeom prst="rect">
            <a:avLst/>
          </a:prstGeom>
        </p:spPr>
        <p:txBody>
          <a:bodyPr vert="horz" wrap="square" lIns="0" tIns="453644" rIns="0" bIns="0" rtlCol="0">
            <a:spAutoFit/>
          </a:bodyPr>
          <a:lstStyle/>
          <a:p>
            <a:pPr marL="243840">
              <a:lnSpc>
                <a:spcPct val="100000"/>
              </a:lnSpc>
              <a:spcBef>
                <a:spcPts val="100"/>
              </a:spcBef>
            </a:pPr>
            <a:r>
              <a:rPr sz="3600" b="1" dirty="0"/>
              <a:t>If</a:t>
            </a:r>
            <a:r>
              <a:rPr sz="3600" b="1" spc="-50" dirty="0"/>
              <a:t> </a:t>
            </a:r>
            <a:r>
              <a:rPr sz="3600" b="1" spc="-60" dirty="0"/>
              <a:t>You</a:t>
            </a:r>
            <a:r>
              <a:rPr sz="3600" b="1" spc="-50" dirty="0"/>
              <a:t> </a:t>
            </a:r>
            <a:r>
              <a:rPr sz="3600" b="1" dirty="0"/>
              <a:t>Learn</a:t>
            </a:r>
            <a:r>
              <a:rPr sz="3600" b="1" spc="-50" dirty="0"/>
              <a:t> </a:t>
            </a:r>
            <a:r>
              <a:rPr sz="3600" b="1" dirty="0"/>
              <a:t>One</a:t>
            </a:r>
            <a:r>
              <a:rPr sz="3600" b="1" spc="-55" dirty="0"/>
              <a:t> </a:t>
            </a:r>
            <a:r>
              <a:rPr sz="3600" b="1" spc="-10" dirty="0"/>
              <a:t>Thing…</a:t>
            </a:r>
            <a:endParaRPr sz="3600" b="1" dirty="0"/>
          </a:p>
        </p:txBody>
      </p:sp>
      <p:sp>
        <p:nvSpPr>
          <p:cNvPr id="3" name="object 3"/>
          <p:cNvSpPr/>
          <p:nvPr/>
        </p:nvSpPr>
        <p:spPr>
          <a:xfrm>
            <a:off x="2660671" y="1708246"/>
            <a:ext cx="5989955" cy="1813560"/>
          </a:xfrm>
          <a:custGeom>
            <a:avLst/>
            <a:gdLst/>
            <a:ahLst/>
            <a:cxnLst/>
            <a:rect l="l" t="t" r="r" b="b"/>
            <a:pathLst>
              <a:path w="5989955" h="1813560">
                <a:moveTo>
                  <a:pt x="5989370" y="0"/>
                </a:moveTo>
                <a:lnTo>
                  <a:pt x="0" y="0"/>
                </a:lnTo>
                <a:lnTo>
                  <a:pt x="0" y="1813064"/>
                </a:lnTo>
                <a:lnTo>
                  <a:pt x="5989370" y="1813064"/>
                </a:lnTo>
                <a:lnTo>
                  <a:pt x="5989370" y="0"/>
                </a:lnTo>
                <a:close/>
              </a:path>
            </a:pathLst>
          </a:custGeom>
          <a:solidFill>
            <a:srgbClr val="000896"/>
          </a:solidFill>
        </p:spPr>
        <p:txBody>
          <a:bodyPr wrap="square" lIns="0" tIns="0" rIns="0" bIns="0" rtlCol="0"/>
          <a:lstStyle/>
          <a:p>
            <a:endParaRPr/>
          </a:p>
        </p:txBody>
      </p:sp>
      <p:sp>
        <p:nvSpPr>
          <p:cNvPr id="4" name="object 4" descr="Image that says Stop Saying &quot;Handicap&quot; with a line crossed through the word Handicap"/>
          <p:cNvSpPr txBox="1"/>
          <p:nvPr/>
        </p:nvSpPr>
        <p:spPr>
          <a:xfrm>
            <a:off x="2660671" y="1708246"/>
            <a:ext cx="5989955" cy="1813560"/>
          </a:xfrm>
          <a:prstGeom prst="rect">
            <a:avLst/>
          </a:prstGeom>
          <a:ln w="12700">
            <a:solidFill>
              <a:srgbClr val="172C51"/>
            </a:solidFill>
          </a:ln>
        </p:spPr>
        <p:txBody>
          <a:bodyPr vert="horz" wrap="square" lIns="0" tIns="258445" rIns="0" bIns="0" rtlCol="0">
            <a:spAutoFit/>
          </a:bodyPr>
          <a:lstStyle/>
          <a:p>
            <a:pPr marL="1692275" marR="1569720" indent="-76835">
              <a:lnSpc>
                <a:spcPct val="100000"/>
              </a:lnSpc>
              <a:spcBef>
                <a:spcPts val="2035"/>
              </a:spcBef>
            </a:pPr>
            <a:r>
              <a:rPr sz="4000" b="1" dirty="0">
                <a:solidFill>
                  <a:srgbClr val="FFFFFF"/>
                </a:solidFill>
                <a:latin typeface="Calibri"/>
                <a:cs typeface="Calibri"/>
              </a:rPr>
              <a:t>STOP</a:t>
            </a:r>
            <a:r>
              <a:rPr sz="4000" b="1" spc="-175" dirty="0">
                <a:solidFill>
                  <a:srgbClr val="FFFFFF"/>
                </a:solidFill>
                <a:latin typeface="Calibri"/>
                <a:cs typeface="Calibri"/>
              </a:rPr>
              <a:t> </a:t>
            </a:r>
            <a:r>
              <a:rPr sz="4000" b="1" spc="-20" dirty="0">
                <a:solidFill>
                  <a:srgbClr val="FFFFFF"/>
                </a:solidFill>
                <a:latin typeface="Calibri"/>
                <a:cs typeface="Calibri"/>
              </a:rPr>
              <a:t>SAYING </a:t>
            </a:r>
            <a:r>
              <a:rPr sz="4000" b="1" spc="-10" dirty="0">
                <a:solidFill>
                  <a:srgbClr val="FFFFFF"/>
                </a:solidFill>
                <a:latin typeface="Calibri"/>
                <a:cs typeface="Calibri"/>
              </a:rPr>
              <a:t>“HANDICAP”</a:t>
            </a:r>
            <a:endParaRPr sz="4000" dirty="0">
              <a:latin typeface="Calibri"/>
              <a:cs typeface="Calibri"/>
            </a:endParaRPr>
          </a:p>
        </p:txBody>
      </p:sp>
      <p:sp>
        <p:nvSpPr>
          <p:cNvPr id="5" name="object 5"/>
          <p:cNvSpPr/>
          <p:nvPr/>
        </p:nvSpPr>
        <p:spPr>
          <a:xfrm>
            <a:off x="4352811" y="2957678"/>
            <a:ext cx="2717800" cy="50800"/>
          </a:xfrm>
          <a:custGeom>
            <a:avLst/>
            <a:gdLst/>
            <a:ahLst/>
            <a:cxnLst/>
            <a:rect l="l" t="t" r="r" b="b"/>
            <a:pathLst>
              <a:path w="2717800" h="50800">
                <a:moveTo>
                  <a:pt x="2717799" y="0"/>
                </a:moveTo>
                <a:lnTo>
                  <a:pt x="0" y="0"/>
                </a:lnTo>
                <a:lnTo>
                  <a:pt x="0" y="50800"/>
                </a:lnTo>
                <a:lnTo>
                  <a:pt x="2717799" y="50800"/>
                </a:lnTo>
                <a:lnTo>
                  <a:pt x="2717799" y="0"/>
                </a:lnTo>
                <a:close/>
              </a:path>
            </a:pathLst>
          </a:custGeom>
          <a:solidFill>
            <a:srgbClr val="FFFFFF"/>
          </a:solidFill>
        </p:spPr>
        <p:txBody>
          <a:bodyPr wrap="square" lIns="0" tIns="0" rIns="0" bIns="0" rtlCol="0"/>
          <a:lstStyle/>
          <a:p>
            <a:endParaRPr/>
          </a:p>
        </p:txBody>
      </p:sp>
      <p:sp>
        <p:nvSpPr>
          <p:cNvPr id="6" name="object 6" descr="Image that says &quot;Say Accessible&quot; "/>
          <p:cNvSpPr txBox="1"/>
          <p:nvPr/>
        </p:nvSpPr>
        <p:spPr>
          <a:xfrm>
            <a:off x="2660671" y="3521310"/>
            <a:ext cx="5989955" cy="1889125"/>
          </a:xfrm>
          <a:prstGeom prst="rect">
            <a:avLst/>
          </a:prstGeom>
          <a:ln w="12700">
            <a:solidFill>
              <a:srgbClr val="172C51"/>
            </a:solidFill>
          </a:ln>
        </p:spPr>
        <p:txBody>
          <a:bodyPr vert="horz" wrap="square" lIns="0" tIns="313690" rIns="0" bIns="0" rtlCol="0">
            <a:spAutoFit/>
          </a:bodyPr>
          <a:lstStyle/>
          <a:p>
            <a:pPr algn="ctr">
              <a:lnSpc>
                <a:spcPct val="100000"/>
              </a:lnSpc>
              <a:spcBef>
                <a:spcPts val="2470"/>
              </a:spcBef>
            </a:pPr>
            <a:r>
              <a:rPr sz="4000" b="1" spc="-25" dirty="0">
                <a:solidFill>
                  <a:srgbClr val="000896"/>
                </a:solidFill>
                <a:latin typeface="Calibri"/>
                <a:cs typeface="Calibri"/>
              </a:rPr>
              <a:t>SAY</a:t>
            </a:r>
            <a:endParaRPr sz="4000" dirty="0">
              <a:latin typeface="Calibri"/>
              <a:cs typeface="Calibri"/>
            </a:endParaRPr>
          </a:p>
          <a:p>
            <a:pPr marL="635" algn="ctr">
              <a:lnSpc>
                <a:spcPct val="100000"/>
              </a:lnSpc>
            </a:pPr>
            <a:r>
              <a:rPr sz="4000" b="1" spc="-10" dirty="0">
                <a:solidFill>
                  <a:srgbClr val="000896"/>
                </a:solidFill>
                <a:latin typeface="Calibri"/>
                <a:cs typeface="Calibri"/>
              </a:rPr>
              <a:t>“ACCESSIBLE”</a:t>
            </a:r>
            <a:endParaRPr sz="4000" dirty="0">
              <a:latin typeface="Calibri"/>
              <a:cs typeface="Calibri"/>
            </a:endParaRPr>
          </a:p>
        </p:txBody>
      </p:sp>
      <p:sp>
        <p:nvSpPr>
          <p:cNvPr id="7" name="object 7"/>
          <p:cNvSpPr/>
          <p:nvPr/>
        </p:nvSpPr>
        <p:spPr>
          <a:xfrm>
            <a:off x="568959" y="6094100"/>
            <a:ext cx="10861040" cy="0"/>
          </a:xfrm>
          <a:custGeom>
            <a:avLst/>
            <a:gdLst/>
            <a:ahLst/>
            <a:cxnLst/>
            <a:rect l="l" t="t" r="r" b="b"/>
            <a:pathLst>
              <a:path w="10861040">
                <a:moveTo>
                  <a:pt x="0" y="0"/>
                </a:moveTo>
                <a:lnTo>
                  <a:pt x="10861040" y="1"/>
                </a:lnTo>
              </a:path>
            </a:pathLst>
          </a:custGeom>
          <a:ln w="6350">
            <a:solidFill>
              <a:srgbClr val="0000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9986490" y="6335604"/>
            <a:ext cx="1095046" cy="195140"/>
          </a:xfrm>
          <a:prstGeom prst="rect">
            <a:avLst/>
          </a:prstGeom>
        </p:spPr>
      </p:pic>
      <p:sp>
        <p:nvSpPr>
          <p:cNvPr id="9" name="Footer Placeholder 8">
            <a:extLst>
              <a:ext uri="{FF2B5EF4-FFF2-40B4-BE49-F238E27FC236}">
                <a16:creationId xmlns:a16="http://schemas.microsoft.com/office/drawing/2014/main" id="{9FB6EF1D-9D93-CD52-10A1-8A7CBAC09CC2}"/>
              </a:ext>
            </a:extLst>
          </p:cNvPr>
          <p:cNvSpPr>
            <a:spLocks noGrp="1"/>
          </p:cNvSpPr>
          <p:nvPr>
            <p:ph type="ftr" sz="quarter" idx="11"/>
          </p:nvPr>
        </p:nvSpPr>
        <p:spPr/>
        <p:txBody>
          <a:bodyPr/>
          <a:lstStyle/>
          <a:p>
            <a:r>
              <a:rPr lang="en-US"/>
              <a:t>OFN Conference 2024 -- Disability Finance Presentation</a:t>
            </a:r>
          </a:p>
        </p:txBody>
      </p:sp>
      <p:sp>
        <p:nvSpPr>
          <p:cNvPr id="10" name="Slide Number Placeholder 9">
            <a:extLst>
              <a:ext uri="{FF2B5EF4-FFF2-40B4-BE49-F238E27FC236}">
                <a16:creationId xmlns:a16="http://schemas.microsoft.com/office/drawing/2014/main" id="{A6126DB8-0E1E-2810-1ADB-4A4B6F1C669C}"/>
              </a:ext>
            </a:extLst>
          </p:cNvPr>
          <p:cNvSpPr>
            <a:spLocks noGrp="1"/>
          </p:cNvSpPr>
          <p:nvPr>
            <p:ph type="sldNum" sz="quarter" idx="12"/>
          </p:nvPr>
        </p:nvSpPr>
        <p:spPr/>
        <p:txBody>
          <a:bodyPr/>
          <a:lstStyle/>
          <a:p>
            <a:fld id="{8809C807-5321-45AE-8451-65F84D12A12A}"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EB64AB6-8DDD-EC0C-2629-A9BCD0C59615}"/>
              </a:ext>
            </a:extLst>
          </p:cNvPr>
          <p:cNvSpPr txBox="1"/>
          <p:nvPr/>
        </p:nvSpPr>
        <p:spPr>
          <a:xfrm>
            <a:off x="4898572" y="5704467"/>
            <a:ext cx="914400" cy="914400"/>
          </a:xfrm>
          <a:prstGeom prst="rect">
            <a:avLst/>
          </a:prstGeom>
        </p:spPr>
        <p:txBody>
          <a:bodyPr vert="horz" wrap="none" lIns="91440" tIns="45720" rIns="91440" bIns="45720" rtlCol="0" anchor="ctr">
            <a:normAutofit/>
          </a:bodyPr>
          <a:lstStyle/>
          <a:p>
            <a:pPr algn="ctr"/>
            <a:endParaRPr lang="en-US" dirty="0">
              <a:solidFill>
                <a:srgbClr val="1C2854"/>
              </a:solidFill>
              <a:ea typeface="Verdana" panose="020B0604030504040204" pitchFamily="34" charset="0"/>
            </a:endParaRPr>
          </a:p>
        </p:txBody>
      </p:sp>
      <p:sp>
        <p:nvSpPr>
          <p:cNvPr id="9" name="TextBox 8">
            <a:extLst>
              <a:ext uri="{FF2B5EF4-FFF2-40B4-BE49-F238E27FC236}">
                <a16:creationId xmlns:a16="http://schemas.microsoft.com/office/drawing/2014/main" id="{A55C8786-3829-8EA6-90D2-A0A18A4929ED}"/>
              </a:ext>
            </a:extLst>
          </p:cNvPr>
          <p:cNvSpPr txBox="1"/>
          <p:nvPr/>
        </p:nvSpPr>
        <p:spPr>
          <a:xfrm>
            <a:off x="1059543" y="6357257"/>
            <a:ext cx="0" cy="0"/>
          </a:xfrm>
          <a:prstGeom prst="rect">
            <a:avLst/>
          </a:prstGeom>
        </p:spPr>
        <p:txBody>
          <a:bodyPr vert="horz" wrap="none" lIns="91440" tIns="45720" rIns="91440" bIns="45720" rtlCol="0" anchor="ctr">
            <a:normAutofit fontScale="25000" lnSpcReduction="20000"/>
          </a:bodyPr>
          <a:lstStyle/>
          <a:p>
            <a:pPr algn="ctr"/>
            <a:endParaRPr lang="en-US" dirty="0">
              <a:solidFill>
                <a:srgbClr val="1C2854"/>
              </a:solidFill>
              <a:ea typeface="Verdana" panose="020B0604030504040204" pitchFamily="34" charset="0"/>
            </a:endParaRPr>
          </a:p>
        </p:txBody>
      </p:sp>
      <p:sp>
        <p:nvSpPr>
          <p:cNvPr id="10" name="AutoShape 2" descr="National Disability Institue Dark Logo">
            <a:extLst>
              <a:ext uri="{FF2B5EF4-FFF2-40B4-BE49-F238E27FC236}">
                <a16:creationId xmlns:a16="http://schemas.microsoft.com/office/drawing/2014/main" id="{7E677F21-2CF2-4A20-B5C5-12046167E514}"/>
              </a:ext>
            </a:extLst>
          </p:cNvPr>
          <p:cNvSpPr>
            <a:spLocks noChangeAspect="1" noChangeArrowheads="1"/>
          </p:cNvSpPr>
          <p:nvPr/>
        </p:nvSpPr>
        <p:spPr bwMode="auto">
          <a:xfrm>
            <a:off x="5943600" y="3276600"/>
            <a:ext cx="1306286" cy="13062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black and white logo for National Disability Institute">
            <a:hlinkClick r:id="rId3"/>
            <a:extLst>
              <a:ext uri="{FF2B5EF4-FFF2-40B4-BE49-F238E27FC236}">
                <a16:creationId xmlns:a16="http://schemas.microsoft.com/office/drawing/2014/main" id="{B8601B49-8B6A-272E-713F-4B6BAAD6E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893" y="5818604"/>
            <a:ext cx="2689697" cy="977116"/>
          </a:xfrm>
          <a:prstGeom prst="rect">
            <a:avLst/>
          </a:prstGeom>
        </p:spPr>
      </p:pic>
      <p:sp>
        <p:nvSpPr>
          <p:cNvPr id="14" name="TextBox 13">
            <a:extLst>
              <a:ext uri="{FF2B5EF4-FFF2-40B4-BE49-F238E27FC236}">
                <a16:creationId xmlns:a16="http://schemas.microsoft.com/office/drawing/2014/main" id="{FC0D7FFB-E886-0C86-3A51-70DBE7070EA1}"/>
              </a:ext>
            </a:extLst>
          </p:cNvPr>
          <p:cNvSpPr txBox="1"/>
          <p:nvPr/>
        </p:nvSpPr>
        <p:spPr>
          <a:xfrm>
            <a:off x="5421086" y="6302829"/>
            <a:ext cx="0" cy="0"/>
          </a:xfrm>
          <a:prstGeom prst="rect">
            <a:avLst/>
          </a:prstGeom>
        </p:spPr>
        <p:txBody>
          <a:bodyPr vert="horz" wrap="none" lIns="91440" tIns="45720" rIns="91440" bIns="45720" rtlCol="0" anchor="ctr">
            <a:normAutofit fontScale="25000" lnSpcReduction="20000"/>
          </a:bodyPr>
          <a:lstStyle/>
          <a:p>
            <a:pPr algn="ctr"/>
            <a:endParaRPr lang="en-US" dirty="0">
              <a:solidFill>
                <a:srgbClr val="1C2854"/>
              </a:solidFill>
              <a:ea typeface="Verdana" panose="020B0604030504040204" pitchFamily="34" charset="0"/>
            </a:endParaRPr>
          </a:p>
        </p:txBody>
      </p:sp>
      <p:pic>
        <p:nvPicPr>
          <p:cNvPr id="17" name="Picture 16" descr="Infographic from National Disability Institute&#10;&#10;Income Inequality comparing households with a disability vs households without a disability&#10;&#10;Percentage of Households with an Income Under $15,000 per year&#10;The percentage of households with an annual income of less than $15,000 is 5.7 times higher in households with a disability than those without a disability.&#10;&#10;Income under $15,000&#10;Households without a disability (5.4%)&#10;Households with a disability (30.8%)">
            <a:extLst>
              <a:ext uri="{FF2B5EF4-FFF2-40B4-BE49-F238E27FC236}">
                <a16:creationId xmlns:a16="http://schemas.microsoft.com/office/drawing/2014/main" id="{B34DE053-2C39-A829-414F-D1386ACEA8D0}"/>
              </a:ext>
            </a:extLst>
          </p:cNvPr>
          <p:cNvPicPr>
            <a:picLocks noChangeAspect="1"/>
          </p:cNvPicPr>
          <p:nvPr/>
        </p:nvPicPr>
        <p:blipFill>
          <a:blip r:embed="rId5">
            <a:extLst>
              <a:ext uri="{28A0092B-C50C-407E-A947-70E740481C1C}">
                <a14:useLocalDpi xmlns:a14="http://schemas.microsoft.com/office/drawing/2010/main" val="0"/>
              </a:ext>
            </a:extLst>
          </a:blip>
          <a:srcRect t="50031"/>
          <a:stretch/>
        </p:blipFill>
        <p:spPr>
          <a:xfrm>
            <a:off x="2983139" y="1233996"/>
            <a:ext cx="6543412" cy="2089539"/>
          </a:xfrm>
          <a:prstGeom prst="rect">
            <a:avLst/>
          </a:prstGeom>
        </p:spPr>
      </p:pic>
      <p:sp>
        <p:nvSpPr>
          <p:cNvPr id="24" name="TextBox 23">
            <a:extLst>
              <a:ext uri="{FF2B5EF4-FFF2-40B4-BE49-F238E27FC236}">
                <a16:creationId xmlns:a16="http://schemas.microsoft.com/office/drawing/2014/main" id="{BD1FDA60-B40D-EE68-4974-2F352285FB93}"/>
              </a:ext>
            </a:extLst>
          </p:cNvPr>
          <p:cNvSpPr txBox="1"/>
          <p:nvPr/>
        </p:nvSpPr>
        <p:spPr>
          <a:xfrm>
            <a:off x="128308" y="6442014"/>
            <a:ext cx="10258425" cy="353706"/>
          </a:xfrm>
          <a:prstGeom prst="rect">
            <a:avLst/>
          </a:prstGeom>
        </p:spPr>
        <p:txBody>
          <a:bodyPr vert="horz" wrap="none" lIns="91440" tIns="45720" rIns="91440" bIns="45720" rtlCol="0" anchor="ctr">
            <a:normAutofit/>
          </a:bodyPr>
          <a:lstStyle/>
          <a:p>
            <a:pPr algn="ctr"/>
            <a:r>
              <a:rPr lang="en-US" sz="1200" dirty="0">
                <a:solidFill>
                  <a:srgbClr val="1C2854"/>
                </a:solidFill>
                <a:ea typeface="Verdana" panose="020B0604030504040204" pitchFamily="34" charset="0"/>
                <a:hlinkClick r:id="rId6"/>
              </a:rPr>
              <a:t>National Disability Institute’s (NDI) analysis of data from the 2021 FDIC Survey of Household Use of Banking and Financial Services </a:t>
            </a:r>
            <a:endParaRPr lang="en-US" sz="1200" dirty="0">
              <a:solidFill>
                <a:srgbClr val="1C2854"/>
              </a:solidFill>
              <a:ea typeface="Verdana" panose="020B0604030504040204" pitchFamily="34" charset="0"/>
            </a:endParaRPr>
          </a:p>
        </p:txBody>
      </p:sp>
      <p:pic>
        <p:nvPicPr>
          <p:cNvPr id="2" name="Picture 1" descr="Inforgraphic from National Disability Institute&#10;&#10;Banking Inequality&#10;Percentage of Unbanked Households&#10;The percentage of unbanked households is more than 4 times higher in households with a disability&#10;&#10;Households without a disability: 3.7%&#10;Households with a disability: 14.8%">
            <a:extLst>
              <a:ext uri="{FF2B5EF4-FFF2-40B4-BE49-F238E27FC236}">
                <a16:creationId xmlns:a16="http://schemas.microsoft.com/office/drawing/2014/main" id="{9F0421EE-2AE2-A9F9-F0CB-63067A5EF2ED}"/>
              </a:ext>
            </a:extLst>
          </p:cNvPr>
          <p:cNvPicPr>
            <a:picLocks noChangeAspect="1"/>
          </p:cNvPicPr>
          <p:nvPr/>
        </p:nvPicPr>
        <p:blipFill>
          <a:blip r:embed="rId7">
            <a:extLst>
              <a:ext uri="{28A0092B-C50C-407E-A947-70E740481C1C}">
                <a14:useLocalDpi xmlns:a14="http://schemas.microsoft.com/office/drawing/2010/main" val="0"/>
              </a:ext>
            </a:extLst>
          </a:blip>
          <a:srcRect t="44985"/>
          <a:stretch/>
        </p:blipFill>
        <p:spPr>
          <a:xfrm>
            <a:off x="0" y="4363583"/>
            <a:ext cx="5966278" cy="1733468"/>
          </a:xfrm>
          <a:prstGeom prst="rect">
            <a:avLst/>
          </a:prstGeom>
        </p:spPr>
      </p:pic>
      <p:pic>
        <p:nvPicPr>
          <p:cNvPr id="3" name="Picture 2" descr="Infographic from National Disability Institute&#10;&#10;Income Inequality&#10;&#10;Percentage of Households with an Income Under $15,000 per year&#10;The percentage of households with an annual income of less than $15,000 is 5.7 times higher in households with a disability than those without a disability.&#10;&#10;Income under $15,000&#10;Households without a disability (5.4%)&#10;Households with a disability (30.8%)">
            <a:extLst>
              <a:ext uri="{FF2B5EF4-FFF2-40B4-BE49-F238E27FC236}">
                <a16:creationId xmlns:a16="http://schemas.microsoft.com/office/drawing/2014/main" id="{54094421-CC3E-C424-4F1F-846E6BC2211C}"/>
              </a:ext>
            </a:extLst>
          </p:cNvPr>
          <p:cNvPicPr>
            <a:picLocks noChangeAspect="1"/>
          </p:cNvPicPr>
          <p:nvPr/>
        </p:nvPicPr>
        <p:blipFill>
          <a:blip r:embed="rId5">
            <a:extLst>
              <a:ext uri="{28A0092B-C50C-407E-A947-70E740481C1C}">
                <a14:useLocalDpi xmlns:a14="http://schemas.microsoft.com/office/drawing/2010/main" val="0"/>
              </a:ext>
            </a:extLst>
          </a:blip>
          <a:srcRect r="45149" b="83424"/>
          <a:stretch/>
        </p:blipFill>
        <p:spPr>
          <a:xfrm>
            <a:off x="4023161" y="581386"/>
            <a:ext cx="4145678" cy="800644"/>
          </a:xfrm>
          <a:prstGeom prst="rect">
            <a:avLst/>
          </a:prstGeom>
        </p:spPr>
      </p:pic>
      <p:pic>
        <p:nvPicPr>
          <p:cNvPr id="4" name="Picture 3" descr="Inforgraphic from National Disability Institute&#10;&#10;Banking Inequality&#10;Percentage of Unbanked Households&#10;The percentage of unbanked households is more than 4 times higher in households with a disability&#10;&#10;Households without a disability: 3.7%&#10;Households with a disability: 14.8%">
            <a:extLst>
              <a:ext uri="{FF2B5EF4-FFF2-40B4-BE49-F238E27FC236}">
                <a16:creationId xmlns:a16="http://schemas.microsoft.com/office/drawing/2014/main" id="{563DB1BB-0C17-07F2-E1F6-B09F15E1857C}"/>
              </a:ext>
            </a:extLst>
          </p:cNvPr>
          <p:cNvPicPr>
            <a:picLocks noChangeAspect="1"/>
          </p:cNvPicPr>
          <p:nvPr/>
        </p:nvPicPr>
        <p:blipFill>
          <a:blip r:embed="rId7">
            <a:extLst>
              <a:ext uri="{28A0092B-C50C-407E-A947-70E740481C1C}">
                <a14:useLocalDpi xmlns:a14="http://schemas.microsoft.com/office/drawing/2010/main" val="0"/>
              </a:ext>
            </a:extLst>
          </a:blip>
          <a:srcRect r="43852" b="81672"/>
          <a:stretch/>
        </p:blipFill>
        <p:spPr>
          <a:xfrm>
            <a:off x="269911" y="3486866"/>
            <a:ext cx="4466608" cy="770020"/>
          </a:xfrm>
          <a:prstGeom prst="rect">
            <a:avLst/>
          </a:prstGeom>
        </p:spPr>
      </p:pic>
      <p:pic>
        <p:nvPicPr>
          <p:cNvPr id="5" name="Picture 4" descr="Infographic from National Disability Institute&#10;&#10;Credit Inequality&#10;A household that uses nonbank credit products uses products and services such as the following: payday loans, pawn shop loans, rent-to-own services, refund anticipation loans, and auto title loans. &#10;&#10;Percentage of Households that use nonbank credit &#10;&#10;The percentage of households that use non-bank credit is almost 1.7 times greater in households with a disability than those without a disability. &#10;&#10;Unmet need for credit&#10;Households without a disability: 4.8%&#10;Households with a disability: 7.9%">
            <a:extLst>
              <a:ext uri="{FF2B5EF4-FFF2-40B4-BE49-F238E27FC236}">
                <a16:creationId xmlns:a16="http://schemas.microsoft.com/office/drawing/2014/main" id="{60256C81-D031-ADBB-E6C0-1E1761A8C3BB}"/>
              </a:ext>
            </a:extLst>
          </p:cNvPr>
          <p:cNvPicPr>
            <a:picLocks noChangeAspect="1"/>
          </p:cNvPicPr>
          <p:nvPr/>
        </p:nvPicPr>
        <p:blipFill>
          <a:blip r:embed="rId8">
            <a:extLst>
              <a:ext uri="{28A0092B-C50C-407E-A947-70E740481C1C}">
                <a14:useLocalDpi xmlns:a14="http://schemas.microsoft.com/office/drawing/2010/main" val="0"/>
              </a:ext>
            </a:extLst>
          </a:blip>
          <a:srcRect l="361" t="55744" r="2688"/>
          <a:stretch/>
        </p:blipFill>
        <p:spPr>
          <a:xfrm>
            <a:off x="6144167" y="4256886"/>
            <a:ext cx="6089365" cy="1919715"/>
          </a:xfrm>
          <a:prstGeom prst="rect">
            <a:avLst/>
          </a:prstGeom>
        </p:spPr>
      </p:pic>
      <p:pic>
        <p:nvPicPr>
          <p:cNvPr id="6" name="Picture 5" descr="Infographic from National Disability Institute&#10;&#10;Credit Inequality&#10;A household that uses nonbank credit products uses products and services such as the following: payday loans, pawn shop loans, rent-to-own services, refund anticipation loans, and auto title loans. &#10;&#10;Percentage of Households that use nonbank credit &#10;&#10;The percentage of households that use non-bank credit is almost 1.7 times greater in households with a disability than those without a disability. &#10;&#10;Unmet need for credit&#10;Households without a disability: 4.8%&#10;Households with a disability: 7.9%">
            <a:extLst>
              <a:ext uri="{FF2B5EF4-FFF2-40B4-BE49-F238E27FC236}">
                <a16:creationId xmlns:a16="http://schemas.microsoft.com/office/drawing/2014/main" id="{0129454D-272A-1A49-F743-A18FD5014007}"/>
              </a:ext>
            </a:extLst>
          </p:cNvPr>
          <p:cNvPicPr>
            <a:picLocks noChangeAspect="1"/>
          </p:cNvPicPr>
          <p:nvPr/>
        </p:nvPicPr>
        <p:blipFill>
          <a:blip r:embed="rId8">
            <a:extLst>
              <a:ext uri="{28A0092B-C50C-407E-A947-70E740481C1C}">
                <a14:useLocalDpi xmlns:a14="http://schemas.microsoft.com/office/drawing/2010/main" val="0"/>
              </a:ext>
            </a:extLst>
          </a:blip>
          <a:srcRect r="45820" b="84829"/>
          <a:stretch/>
        </p:blipFill>
        <p:spPr>
          <a:xfrm>
            <a:off x="7249886" y="3456242"/>
            <a:ext cx="4140126" cy="800644"/>
          </a:xfrm>
          <a:prstGeom prst="rect">
            <a:avLst/>
          </a:prstGeom>
        </p:spPr>
      </p:pic>
    </p:spTree>
    <p:extLst>
      <p:ext uri="{BB962C8B-B14F-4D97-AF65-F5344CB8AC3E}">
        <p14:creationId xmlns:p14="http://schemas.microsoft.com/office/powerpoint/2010/main" val="124612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00DD-9AAC-38F4-7540-2227808B30E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49AAB31-4AC3-946E-6626-58669548E442}"/>
              </a:ext>
            </a:extLst>
          </p:cNvPr>
          <p:cNvSpPr txBox="1"/>
          <p:nvPr/>
        </p:nvSpPr>
        <p:spPr>
          <a:xfrm>
            <a:off x="4898572" y="5704467"/>
            <a:ext cx="914400" cy="914400"/>
          </a:xfrm>
          <a:prstGeom prst="rect">
            <a:avLst/>
          </a:prstGeom>
        </p:spPr>
        <p:txBody>
          <a:bodyPr vert="horz" wrap="none" lIns="91440" tIns="45720" rIns="91440" bIns="45720" rtlCol="0" anchor="ctr">
            <a:normAutofit/>
          </a:bodyPr>
          <a:lstStyle/>
          <a:p>
            <a:pPr algn="ctr"/>
            <a:endParaRPr lang="en-US" dirty="0">
              <a:solidFill>
                <a:srgbClr val="1C2854"/>
              </a:solidFill>
              <a:ea typeface="Verdana" panose="020B0604030504040204" pitchFamily="34" charset="0"/>
            </a:endParaRPr>
          </a:p>
        </p:txBody>
      </p:sp>
      <p:sp>
        <p:nvSpPr>
          <p:cNvPr id="9" name="TextBox 8">
            <a:extLst>
              <a:ext uri="{FF2B5EF4-FFF2-40B4-BE49-F238E27FC236}">
                <a16:creationId xmlns:a16="http://schemas.microsoft.com/office/drawing/2014/main" id="{05AD7412-683D-5F9B-8E5F-9A9526D9ECCA}"/>
              </a:ext>
            </a:extLst>
          </p:cNvPr>
          <p:cNvSpPr txBox="1"/>
          <p:nvPr/>
        </p:nvSpPr>
        <p:spPr>
          <a:xfrm>
            <a:off x="1059543" y="6357257"/>
            <a:ext cx="0" cy="0"/>
          </a:xfrm>
          <a:prstGeom prst="rect">
            <a:avLst/>
          </a:prstGeom>
        </p:spPr>
        <p:txBody>
          <a:bodyPr vert="horz" wrap="none" lIns="91440" tIns="45720" rIns="91440" bIns="45720" rtlCol="0" anchor="ctr">
            <a:normAutofit fontScale="25000" lnSpcReduction="20000"/>
          </a:bodyPr>
          <a:lstStyle/>
          <a:p>
            <a:pPr algn="ctr"/>
            <a:endParaRPr lang="en-US" dirty="0">
              <a:solidFill>
                <a:srgbClr val="1C2854"/>
              </a:solidFill>
              <a:ea typeface="Verdana" panose="020B0604030504040204" pitchFamily="34" charset="0"/>
            </a:endParaRPr>
          </a:p>
        </p:txBody>
      </p:sp>
      <p:sp>
        <p:nvSpPr>
          <p:cNvPr id="10" name="AutoShape 2" descr="National Disability Institue Dark Logo">
            <a:extLst>
              <a:ext uri="{FF2B5EF4-FFF2-40B4-BE49-F238E27FC236}">
                <a16:creationId xmlns:a16="http://schemas.microsoft.com/office/drawing/2014/main" id="{BCD10E17-0D63-2D6E-54E8-DF8F608DC8BD}"/>
              </a:ext>
            </a:extLst>
          </p:cNvPr>
          <p:cNvSpPr>
            <a:spLocks noChangeAspect="1" noChangeArrowheads="1"/>
          </p:cNvSpPr>
          <p:nvPr/>
        </p:nvSpPr>
        <p:spPr bwMode="auto">
          <a:xfrm>
            <a:off x="5943600" y="3276600"/>
            <a:ext cx="1306286" cy="13062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black and white logo for National Disability Institute">
            <a:hlinkClick r:id="rId3"/>
            <a:extLst>
              <a:ext uri="{FF2B5EF4-FFF2-40B4-BE49-F238E27FC236}">
                <a16:creationId xmlns:a16="http://schemas.microsoft.com/office/drawing/2014/main" id="{F02F1769-AFA7-66A2-FFB8-DA91C93F0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867" y="5789760"/>
            <a:ext cx="2689697" cy="977116"/>
          </a:xfrm>
          <a:prstGeom prst="rect">
            <a:avLst/>
          </a:prstGeom>
        </p:spPr>
      </p:pic>
      <p:sp>
        <p:nvSpPr>
          <p:cNvPr id="14" name="TextBox 13">
            <a:extLst>
              <a:ext uri="{FF2B5EF4-FFF2-40B4-BE49-F238E27FC236}">
                <a16:creationId xmlns:a16="http://schemas.microsoft.com/office/drawing/2014/main" id="{D7008983-9550-24D3-8B0B-685177C98B0B}"/>
              </a:ext>
            </a:extLst>
          </p:cNvPr>
          <p:cNvSpPr txBox="1"/>
          <p:nvPr/>
        </p:nvSpPr>
        <p:spPr>
          <a:xfrm>
            <a:off x="5421086" y="6302829"/>
            <a:ext cx="0" cy="0"/>
          </a:xfrm>
          <a:prstGeom prst="rect">
            <a:avLst/>
          </a:prstGeom>
        </p:spPr>
        <p:txBody>
          <a:bodyPr vert="horz" wrap="none" lIns="91440" tIns="45720" rIns="91440" bIns="45720" rtlCol="0" anchor="ctr">
            <a:normAutofit fontScale="25000" lnSpcReduction="20000"/>
          </a:bodyPr>
          <a:lstStyle/>
          <a:p>
            <a:pPr algn="ctr"/>
            <a:endParaRPr lang="en-US" dirty="0">
              <a:solidFill>
                <a:srgbClr val="1C2854"/>
              </a:solidFill>
              <a:ea typeface="Verdana" panose="020B0604030504040204" pitchFamily="34" charset="0"/>
            </a:endParaRPr>
          </a:p>
        </p:txBody>
      </p:sp>
      <p:sp>
        <p:nvSpPr>
          <p:cNvPr id="24" name="TextBox 23">
            <a:extLst>
              <a:ext uri="{FF2B5EF4-FFF2-40B4-BE49-F238E27FC236}">
                <a16:creationId xmlns:a16="http://schemas.microsoft.com/office/drawing/2014/main" id="{0378A48E-AEA2-24B0-1AEE-FA04FC705BAA}"/>
              </a:ext>
            </a:extLst>
          </p:cNvPr>
          <p:cNvSpPr txBox="1"/>
          <p:nvPr/>
        </p:nvSpPr>
        <p:spPr>
          <a:xfrm>
            <a:off x="128308" y="6442014"/>
            <a:ext cx="10258425" cy="353706"/>
          </a:xfrm>
          <a:prstGeom prst="rect">
            <a:avLst/>
          </a:prstGeom>
        </p:spPr>
        <p:txBody>
          <a:bodyPr vert="horz" wrap="none" lIns="91440" tIns="45720" rIns="91440" bIns="45720" rtlCol="0" anchor="ctr">
            <a:normAutofit/>
          </a:bodyPr>
          <a:lstStyle/>
          <a:p>
            <a:pPr algn="ctr"/>
            <a:r>
              <a:rPr lang="en-US" sz="1200" dirty="0">
                <a:solidFill>
                  <a:srgbClr val="1C2854"/>
                </a:solidFill>
                <a:ea typeface="Verdana" panose="020B0604030504040204" pitchFamily="34" charset="0"/>
                <a:hlinkClick r:id="rId5"/>
              </a:rPr>
              <a:t>National Disability Institute’s (NDI) analysis of data from the 2021 FDIC Survey of Household Use of Banking and Financial Services </a:t>
            </a:r>
            <a:endParaRPr lang="en-US" sz="1200" dirty="0">
              <a:solidFill>
                <a:srgbClr val="1C2854"/>
              </a:solidFill>
              <a:ea typeface="Verdana" panose="020B0604030504040204" pitchFamily="34" charset="0"/>
            </a:endParaRPr>
          </a:p>
        </p:txBody>
      </p:sp>
      <p:pic>
        <p:nvPicPr>
          <p:cNvPr id="3" name="Picture 2" descr="Infographic from National Disability Institute&#10;&#10;Income Inequality&#10;&#10;Percentage of Households with an Income Under $15,000 per year&#10;The percentage of households with an annual income of less than $15,000 is 5.7 times higher in households with a disability than those without a disability.&#10;&#10;Income under $15,000&#10;Households without a disability (5.4%)&#10;Households with a disability (30.8%)">
            <a:extLst>
              <a:ext uri="{FF2B5EF4-FFF2-40B4-BE49-F238E27FC236}">
                <a16:creationId xmlns:a16="http://schemas.microsoft.com/office/drawing/2014/main" id="{1FA509FE-F86A-3BE9-9765-1BE378DC2770}"/>
              </a:ext>
            </a:extLst>
          </p:cNvPr>
          <p:cNvPicPr>
            <a:picLocks noChangeAspect="1"/>
          </p:cNvPicPr>
          <p:nvPr/>
        </p:nvPicPr>
        <p:blipFill>
          <a:blip r:embed="rId6">
            <a:extLst>
              <a:ext uri="{28A0092B-C50C-407E-A947-70E740481C1C}">
                <a14:useLocalDpi xmlns:a14="http://schemas.microsoft.com/office/drawing/2010/main" val="0"/>
              </a:ext>
            </a:extLst>
          </a:blip>
          <a:srcRect r="45149" b="83424"/>
          <a:stretch/>
        </p:blipFill>
        <p:spPr>
          <a:xfrm>
            <a:off x="269911" y="1230891"/>
            <a:ext cx="3532068" cy="682139"/>
          </a:xfrm>
          <a:prstGeom prst="rect">
            <a:avLst/>
          </a:prstGeom>
        </p:spPr>
      </p:pic>
      <p:pic>
        <p:nvPicPr>
          <p:cNvPr id="4" name="Picture 3" descr="Inforgraphic from National Disability Institute&#10;&#10;Banking Inequality&#10;Percentage of Unbanked Households&#10;The percentage of unbanked households is more than 4 times higher in households with a disability&#10;&#10;Households without a disability: 3.7%&#10;Households with a disability: 14.8%">
            <a:extLst>
              <a:ext uri="{FF2B5EF4-FFF2-40B4-BE49-F238E27FC236}">
                <a16:creationId xmlns:a16="http://schemas.microsoft.com/office/drawing/2014/main" id="{D7B4B515-1641-AAB1-614B-D7CADA47404D}"/>
              </a:ext>
            </a:extLst>
          </p:cNvPr>
          <p:cNvPicPr>
            <a:picLocks noChangeAspect="1"/>
          </p:cNvPicPr>
          <p:nvPr/>
        </p:nvPicPr>
        <p:blipFill>
          <a:blip r:embed="rId7">
            <a:extLst>
              <a:ext uri="{28A0092B-C50C-407E-A947-70E740481C1C}">
                <a14:useLocalDpi xmlns:a14="http://schemas.microsoft.com/office/drawing/2010/main" val="0"/>
              </a:ext>
            </a:extLst>
          </a:blip>
          <a:srcRect r="43852" b="81672"/>
          <a:stretch/>
        </p:blipFill>
        <p:spPr>
          <a:xfrm>
            <a:off x="3945451" y="2572495"/>
            <a:ext cx="4301095" cy="741486"/>
          </a:xfrm>
          <a:prstGeom prst="rect">
            <a:avLst/>
          </a:prstGeom>
        </p:spPr>
      </p:pic>
      <p:pic>
        <p:nvPicPr>
          <p:cNvPr id="6" name="Picture 5" descr="Infographic from National Disability Institute&#10;&#10;Credit Inequality&#10;A household that uses nonbank credit products uses products and services such as the following: payday loans, pawn shop loans, rent-to-own services, refund anticipation loans, and auto title loans. &#10;&#10;Percentage of Households that use nonbank credit &#10;&#10;The percentage of households that use non-bank credit is almost 1.7 times greater in households with a disability than those without a disability. &#10;&#10;Unmet need for credit&#10;Households without a disability: 4.8%&#10;Households with a disability: 7.9%">
            <a:extLst>
              <a:ext uri="{FF2B5EF4-FFF2-40B4-BE49-F238E27FC236}">
                <a16:creationId xmlns:a16="http://schemas.microsoft.com/office/drawing/2014/main" id="{9D5A793A-1DED-05B3-6088-E8028602843D}"/>
              </a:ext>
            </a:extLst>
          </p:cNvPr>
          <p:cNvPicPr>
            <a:picLocks noChangeAspect="1"/>
          </p:cNvPicPr>
          <p:nvPr/>
        </p:nvPicPr>
        <p:blipFill>
          <a:blip r:embed="rId8">
            <a:extLst>
              <a:ext uri="{28A0092B-C50C-407E-A947-70E740481C1C}">
                <a14:useLocalDpi xmlns:a14="http://schemas.microsoft.com/office/drawing/2010/main" val="0"/>
              </a:ext>
            </a:extLst>
          </a:blip>
          <a:srcRect r="45820" b="84829"/>
          <a:stretch/>
        </p:blipFill>
        <p:spPr>
          <a:xfrm>
            <a:off x="8004700" y="1330612"/>
            <a:ext cx="3726089" cy="720575"/>
          </a:xfrm>
          <a:prstGeom prst="rect">
            <a:avLst/>
          </a:prstGeom>
        </p:spPr>
      </p:pic>
      <p:pic>
        <p:nvPicPr>
          <p:cNvPr id="7" name="Picture 6" descr="Infographic from National Disability Institute&#10;&#10;Percentage of Households with a disability with an Income Under $15,000 per year &#10;&#10;White: 25.6%&#10;Latinx: 31.7%&#10;Black: 44.3%">
            <a:extLst>
              <a:ext uri="{FF2B5EF4-FFF2-40B4-BE49-F238E27FC236}">
                <a16:creationId xmlns:a16="http://schemas.microsoft.com/office/drawing/2014/main" id="{0C3A9322-9C96-99C5-6C46-6F8EA621450C}"/>
              </a:ext>
            </a:extLst>
          </p:cNvPr>
          <p:cNvPicPr>
            <a:picLocks noChangeAspect="1"/>
          </p:cNvPicPr>
          <p:nvPr/>
        </p:nvPicPr>
        <p:blipFill rotWithShape="1">
          <a:blip r:embed="rId9">
            <a:extLst>
              <a:ext uri="{28A0092B-C50C-407E-A947-70E740481C1C}">
                <a14:useLocalDpi xmlns:a14="http://schemas.microsoft.com/office/drawing/2010/main" val="0"/>
              </a:ext>
            </a:extLst>
          </a:blip>
          <a:srcRect l="18277" t="27309" r="11228" b="8541"/>
          <a:stretch/>
        </p:blipFill>
        <p:spPr>
          <a:xfrm>
            <a:off x="269911" y="2069453"/>
            <a:ext cx="3177655" cy="3743518"/>
          </a:xfrm>
          <a:prstGeom prst="rect">
            <a:avLst/>
          </a:prstGeom>
        </p:spPr>
      </p:pic>
      <p:pic>
        <p:nvPicPr>
          <p:cNvPr id="11" name="Picture 10" descr="Infographic from National Disability Institute&#10;&#10;Higher percentages of Black and Latinx Households are Unbanked&#10;&#10;Households with a disability unbanked households. &#10;&#10;White: 10.5%&#10;Latinx: 16.1%&#10;Black: 26.6% &#10;">
            <a:extLst>
              <a:ext uri="{FF2B5EF4-FFF2-40B4-BE49-F238E27FC236}">
                <a16:creationId xmlns:a16="http://schemas.microsoft.com/office/drawing/2014/main" id="{735F2BB1-0831-20CF-1ED3-8E05C8ED8C25}"/>
              </a:ext>
            </a:extLst>
          </p:cNvPr>
          <p:cNvPicPr>
            <a:picLocks noChangeAspect="1"/>
          </p:cNvPicPr>
          <p:nvPr/>
        </p:nvPicPr>
        <p:blipFill rotWithShape="1">
          <a:blip r:embed="rId10">
            <a:extLst>
              <a:ext uri="{28A0092B-C50C-407E-A947-70E740481C1C}">
                <a14:useLocalDpi xmlns:a14="http://schemas.microsoft.com/office/drawing/2010/main" val="0"/>
              </a:ext>
            </a:extLst>
          </a:blip>
          <a:srcRect t="39292" b="6628"/>
          <a:stretch/>
        </p:blipFill>
        <p:spPr>
          <a:xfrm>
            <a:off x="4028208" y="3444410"/>
            <a:ext cx="4135582" cy="2894316"/>
          </a:xfrm>
          <a:prstGeom prst="rect">
            <a:avLst/>
          </a:prstGeom>
        </p:spPr>
      </p:pic>
      <p:pic>
        <p:nvPicPr>
          <p:cNvPr id="12" name="Picture 11" descr="Infographic from National Disability Institute&#10;&#10;Households with a disability that use nonbank credit&#10;&#10;Black: 10.8%&#10;White: 7.6%&#10;Latinx: 5.0%&#10;">
            <a:extLst>
              <a:ext uri="{FF2B5EF4-FFF2-40B4-BE49-F238E27FC236}">
                <a16:creationId xmlns:a16="http://schemas.microsoft.com/office/drawing/2014/main" id="{31B72B32-ADBC-135C-C538-80CD13EBC265}"/>
              </a:ext>
            </a:extLst>
          </p:cNvPr>
          <p:cNvPicPr>
            <a:picLocks noChangeAspect="1"/>
          </p:cNvPicPr>
          <p:nvPr/>
        </p:nvPicPr>
        <p:blipFill rotWithShape="1">
          <a:blip r:embed="rId11">
            <a:extLst>
              <a:ext uri="{28A0092B-C50C-407E-A947-70E740481C1C}">
                <a14:useLocalDpi xmlns:a14="http://schemas.microsoft.com/office/drawing/2010/main" val="0"/>
              </a:ext>
            </a:extLst>
          </a:blip>
          <a:srcRect t="28172" b="-2339"/>
          <a:stretch/>
        </p:blipFill>
        <p:spPr>
          <a:xfrm>
            <a:off x="8143850" y="2202596"/>
            <a:ext cx="3870664" cy="3415010"/>
          </a:xfrm>
          <a:prstGeom prst="rect">
            <a:avLst/>
          </a:prstGeom>
        </p:spPr>
      </p:pic>
      <p:pic>
        <p:nvPicPr>
          <p:cNvPr id="19" name="Picture 18" descr="A close-up of a logo&#10;&#10;Description automatically generated">
            <a:extLst>
              <a:ext uri="{FF2B5EF4-FFF2-40B4-BE49-F238E27FC236}">
                <a16:creationId xmlns:a16="http://schemas.microsoft.com/office/drawing/2014/main" id="{E5AAB507-FE3E-15D7-7395-EB2774EA6A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0691" y="124625"/>
            <a:ext cx="7772400" cy="978921"/>
          </a:xfrm>
          <a:prstGeom prst="rect">
            <a:avLst/>
          </a:prstGeom>
        </p:spPr>
      </p:pic>
    </p:spTree>
    <p:extLst>
      <p:ext uri="{BB962C8B-B14F-4D97-AF65-F5344CB8AC3E}">
        <p14:creationId xmlns:p14="http://schemas.microsoft.com/office/powerpoint/2010/main" val="1545286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471D-34DC-DD70-259F-734EC8DD7B54}"/>
              </a:ext>
            </a:extLst>
          </p:cNvPr>
          <p:cNvSpPr>
            <a:spLocks noGrp="1"/>
          </p:cNvSpPr>
          <p:nvPr>
            <p:ph type="title"/>
          </p:nvPr>
        </p:nvSpPr>
        <p:spPr/>
        <p:txBody>
          <a:bodyPr/>
          <a:lstStyle/>
          <a:p>
            <a:pPr marL="0" indent="0">
              <a:buNone/>
            </a:pPr>
            <a:r>
              <a:rPr lang="en-US" b="1" dirty="0"/>
              <a:t>Philanthropy’s focus on Accessibility</a:t>
            </a:r>
          </a:p>
        </p:txBody>
      </p:sp>
      <p:sp>
        <p:nvSpPr>
          <p:cNvPr id="3" name="Content Placeholder 2">
            <a:extLst>
              <a:ext uri="{FF2B5EF4-FFF2-40B4-BE49-F238E27FC236}">
                <a16:creationId xmlns:a16="http://schemas.microsoft.com/office/drawing/2014/main" id="{8B4E6AB1-9364-A29E-D1A8-1DE5394CE59B}"/>
              </a:ext>
            </a:extLst>
          </p:cNvPr>
          <p:cNvSpPr>
            <a:spLocks noGrp="1"/>
          </p:cNvSpPr>
          <p:nvPr>
            <p:ph idx="1"/>
          </p:nvPr>
        </p:nvSpPr>
        <p:spPr>
          <a:xfrm>
            <a:off x="838200" y="1558629"/>
            <a:ext cx="10515600" cy="4553413"/>
          </a:xfrm>
        </p:spPr>
        <p:txBody>
          <a:bodyPr>
            <a:normAutofit/>
          </a:bodyPr>
          <a:lstStyle/>
          <a:p>
            <a:pPr marL="457200" lvl="1" indent="0">
              <a:buNone/>
            </a:pPr>
            <a:endParaRPr lang="en-US" dirty="0"/>
          </a:p>
          <a:p>
            <a:pPr marL="457200" lvl="1" indent="0" algn="ctr">
              <a:buNone/>
            </a:pPr>
            <a:endParaRPr lang="en-US" dirty="0">
              <a:solidFill>
                <a:srgbClr val="333333"/>
              </a:solidFill>
              <a:latin typeface="Heuristica"/>
            </a:endParaRPr>
          </a:p>
          <a:p>
            <a:pPr marL="457200" lvl="1" indent="0">
              <a:buNone/>
            </a:pPr>
            <a:endParaRPr lang="en-US" dirty="0"/>
          </a:p>
          <a:p>
            <a:pPr marL="457200" lvl="1" indent="0">
              <a:buNone/>
            </a:pPr>
            <a:endParaRPr lang="en-US" dirty="0"/>
          </a:p>
          <a:p>
            <a:pPr lvl="1"/>
            <a:endParaRPr lang="en-US" dirty="0"/>
          </a:p>
        </p:txBody>
      </p:sp>
      <p:sp>
        <p:nvSpPr>
          <p:cNvPr id="6" name="Footer Placeholder 5">
            <a:extLst>
              <a:ext uri="{FF2B5EF4-FFF2-40B4-BE49-F238E27FC236}">
                <a16:creationId xmlns:a16="http://schemas.microsoft.com/office/drawing/2014/main" id="{7BEB75E9-912C-9373-239B-384719F14190}"/>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D15A0A92-A183-234F-C290-E76EF39E4A67}"/>
              </a:ext>
            </a:extLst>
          </p:cNvPr>
          <p:cNvSpPr>
            <a:spLocks noGrp="1"/>
          </p:cNvSpPr>
          <p:nvPr>
            <p:ph type="sldNum" sz="quarter" idx="12"/>
          </p:nvPr>
        </p:nvSpPr>
        <p:spPr/>
        <p:txBody>
          <a:bodyPr/>
          <a:lstStyle/>
          <a:p>
            <a:fld id="{8809C807-5321-45AE-8451-65F84D12A12A}" type="slidenum">
              <a:rPr lang="en-US" smtClean="0"/>
              <a:t>13</a:t>
            </a:fld>
            <a:endParaRPr lang="en-US" dirty="0"/>
          </a:p>
        </p:txBody>
      </p:sp>
      <p:pic>
        <p:nvPicPr>
          <p:cNvPr id="8" name="Picture 7">
            <a:extLst>
              <a:ext uri="{FF2B5EF4-FFF2-40B4-BE49-F238E27FC236}">
                <a16:creationId xmlns:a16="http://schemas.microsoft.com/office/drawing/2014/main" id="{6F9984C3-2899-DED8-4093-D800C6778BE9}"/>
              </a:ext>
            </a:extLst>
          </p:cNvPr>
          <p:cNvPicPr>
            <a:picLocks noChangeAspect="1"/>
          </p:cNvPicPr>
          <p:nvPr/>
        </p:nvPicPr>
        <p:blipFill>
          <a:blip r:embed="rId2"/>
          <a:stretch>
            <a:fillRect/>
          </a:stretch>
        </p:blipFill>
        <p:spPr>
          <a:xfrm>
            <a:off x="4059684" y="2903186"/>
            <a:ext cx="7989221" cy="1450153"/>
          </a:xfrm>
          <a:prstGeom prst="rect">
            <a:avLst/>
          </a:prstGeom>
        </p:spPr>
      </p:pic>
      <p:pic>
        <p:nvPicPr>
          <p:cNvPr id="10" name="Picture 9" descr="A close up of a logo&#10;&#10;Description automatically generated">
            <a:extLst>
              <a:ext uri="{FF2B5EF4-FFF2-40B4-BE49-F238E27FC236}">
                <a16:creationId xmlns:a16="http://schemas.microsoft.com/office/drawing/2014/main" id="{2EB83523-621E-17F7-A7CD-1386F7E85B5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153018" y="2530194"/>
            <a:ext cx="2730640" cy="501676"/>
          </a:xfrm>
          <a:prstGeom prst="rect">
            <a:avLst/>
          </a:prstGeom>
        </p:spPr>
      </p:pic>
      <p:pic>
        <p:nvPicPr>
          <p:cNvPr id="5" name="Picture 4">
            <a:extLst>
              <a:ext uri="{FF2B5EF4-FFF2-40B4-BE49-F238E27FC236}">
                <a16:creationId xmlns:a16="http://schemas.microsoft.com/office/drawing/2014/main" id="{372A4623-DCF4-91F9-E614-D4794711AA4E}"/>
              </a:ext>
            </a:extLst>
          </p:cNvPr>
          <p:cNvPicPr>
            <a:picLocks noChangeAspect="1"/>
          </p:cNvPicPr>
          <p:nvPr/>
        </p:nvPicPr>
        <p:blipFill>
          <a:blip r:embed="rId4"/>
          <a:stretch>
            <a:fillRect/>
          </a:stretch>
        </p:blipFill>
        <p:spPr>
          <a:xfrm>
            <a:off x="358736" y="1530883"/>
            <a:ext cx="2678448" cy="4740965"/>
          </a:xfrm>
          <a:prstGeom prst="rect">
            <a:avLst/>
          </a:prstGeom>
        </p:spPr>
      </p:pic>
    </p:spTree>
    <p:extLst>
      <p:ext uri="{BB962C8B-B14F-4D97-AF65-F5344CB8AC3E}">
        <p14:creationId xmlns:p14="http://schemas.microsoft.com/office/powerpoint/2010/main" val="2414772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2295-BA96-58EF-9C4F-C42CE22EF1B3}"/>
              </a:ext>
            </a:extLst>
          </p:cNvPr>
          <p:cNvSpPr>
            <a:spLocks noGrp="1"/>
          </p:cNvSpPr>
          <p:nvPr>
            <p:ph type="title"/>
          </p:nvPr>
        </p:nvSpPr>
        <p:spPr>
          <a:xfrm>
            <a:off x="934452" y="229916"/>
            <a:ext cx="10515600" cy="1325563"/>
          </a:xfrm>
        </p:spPr>
        <p:txBody>
          <a:bodyPr/>
          <a:lstStyle/>
          <a:p>
            <a:r>
              <a:rPr lang="en-US" b="1" dirty="0"/>
              <a:t>CDFI Fund &amp; Disability Finance</a:t>
            </a:r>
          </a:p>
        </p:txBody>
      </p:sp>
      <p:sp>
        <p:nvSpPr>
          <p:cNvPr id="3" name="Content Placeholder 2">
            <a:extLst>
              <a:ext uri="{FF2B5EF4-FFF2-40B4-BE49-F238E27FC236}">
                <a16:creationId xmlns:a16="http://schemas.microsoft.com/office/drawing/2014/main" id="{38FDAABB-7FC9-26A8-7883-7FDF9812F2F5}"/>
              </a:ext>
            </a:extLst>
          </p:cNvPr>
          <p:cNvSpPr>
            <a:spLocks noGrp="1"/>
          </p:cNvSpPr>
          <p:nvPr>
            <p:ph idx="1"/>
          </p:nvPr>
        </p:nvSpPr>
        <p:spPr/>
        <p:txBody>
          <a:bodyPr>
            <a:normAutofit lnSpcReduction="10000"/>
          </a:bodyPr>
          <a:lstStyle/>
          <a:p>
            <a:r>
              <a:rPr lang="en-US" dirty="0"/>
              <a:t>People with Disabilities as Other Targeted Population (NEW!)</a:t>
            </a:r>
          </a:p>
          <a:p>
            <a:pPr lvl="1"/>
            <a:r>
              <a:rPr lang="en-US" dirty="0"/>
              <a:t>PWD OTP Eligibility</a:t>
            </a:r>
          </a:p>
          <a:p>
            <a:pPr lvl="1"/>
            <a:r>
              <a:rPr lang="en-US" dirty="0"/>
              <a:t>CDFI Fund definition of disability</a:t>
            </a:r>
          </a:p>
          <a:p>
            <a:pPr lvl="1"/>
            <a:r>
              <a:rPr lang="en-US" dirty="0"/>
              <a:t>PWD Assessment Methodologies</a:t>
            </a:r>
          </a:p>
          <a:p>
            <a:pPr lvl="1"/>
            <a:r>
              <a:rPr lang="en-US" dirty="0"/>
              <a:t>PWD Target Market Accountability</a:t>
            </a:r>
          </a:p>
          <a:p>
            <a:pPr marL="457200" lvl="1" indent="0">
              <a:buNone/>
            </a:pPr>
            <a:endParaRPr lang="en-US" dirty="0"/>
          </a:p>
          <a:p>
            <a:r>
              <a:rPr lang="en-US" dirty="0"/>
              <a:t>Disability Fund Financial Assistance  (DF-FA) ($$!!) </a:t>
            </a:r>
          </a:p>
          <a:p>
            <a:pPr lvl="1"/>
            <a:r>
              <a:rPr lang="en-US" dirty="0"/>
              <a:t>Expected FY25 DF-FA Summary</a:t>
            </a:r>
          </a:p>
          <a:p>
            <a:pPr lvl="1"/>
            <a:r>
              <a:rPr lang="en-US" dirty="0"/>
              <a:t>DF-FA Application</a:t>
            </a:r>
          </a:p>
          <a:p>
            <a:pPr lvl="1"/>
            <a:endParaRPr lang="en-US" dirty="0"/>
          </a:p>
          <a:p>
            <a:r>
              <a:rPr lang="en-US" dirty="0"/>
              <a:t>Civil Rights – Title VI Compliance</a:t>
            </a:r>
          </a:p>
        </p:txBody>
      </p:sp>
      <p:sp>
        <p:nvSpPr>
          <p:cNvPr id="4" name="Footer Placeholder 3">
            <a:extLst>
              <a:ext uri="{FF2B5EF4-FFF2-40B4-BE49-F238E27FC236}">
                <a16:creationId xmlns:a16="http://schemas.microsoft.com/office/drawing/2014/main" id="{3E1C172A-7625-B38F-606E-FBB36F8004BD}"/>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4A80E0A4-683B-4369-0DB2-165D2D297E6A}"/>
              </a:ext>
            </a:extLst>
          </p:cNvPr>
          <p:cNvSpPr>
            <a:spLocks noGrp="1"/>
          </p:cNvSpPr>
          <p:nvPr>
            <p:ph type="sldNum" sz="quarter" idx="12"/>
          </p:nvPr>
        </p:nvSpPr>
        <p:spPr/>
        <p:txBody>
          <a:bodyPr/>
          <a:lstStyle/>
          <a:p>
            <a:fld id="{8809C807-5321-45AE-8451-65F84D12A12A}" type="slidenum">
              <a:rPr lang="en-US" smtClean="0"/>
              <a:t>14</a:t>
            </a:fld>
            <a:endParaRPr lang="en-US"/>
          </a:p>
        </p:txBody>
      </p:sp>
      <p:pic>
        <p:nvPicPr>
          <p:cNvPr id="6" name="Picture 5" descr="National Disability Finance Coalition Logo">
            <a:extLst>
              <a:ext uri="{FF2B5EF4-FFF2-40B4-BE49-F238E27FC236}">
                <a16:creationId xmlns:a16="http://schemas.microsoft.com/office/drawing/2014/main" id="{0783B2EC-3EE5-F117-7F30-9EB0702C29D2}"/>
              </a:ext>
            </a:extLst>
          </p:cNvPr>
          <p:cNvPicPr>
            <a:picLocks noChangeAspect="1"/>
          </p:cNvPicPr>
          <p:nvPr/>
        </p:nvPicPr>
        <p:blipFill>
          <a:blip r:embed="rId2"/>
          <a:stretch>
            <a:fillRect/>
          </a:stretch>
        </p:blipFill>
        <p:spPr>
          <a:xfrm>
            <a:off x="9759984" y="190646"/>
            <a:ext cx="2243522" cy="1213209"/>
          </a:xfrm>
          <a:prstGeom prst="rect">
            <a:avLst/>
          </a:prstGeom>
        </p:spPr>
      </p:pic>
    </p:spTree>
    <p:extLst>
      <p:ext uri="{BB962C8B-B14F-4D97-AF65-F5344CB8AC3E}">
        <p14:creationId xmlns:p14="http://schemas.microsoft.com/office/powerpoint/2010/main" val="60498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DF5B-9617-8BC8-A939-9851E7B40249}"/>
              </a:ext>
            </a:extLst>
          </p:cNvPr>
          <p:cNvSpPr>
            <a:spLocks noGrp="1"/>
          </p:cNvSpPr>
          <p:nvPr>
            <p:ph type="title"/>
          </p:nvPr>
        </p:nvSpPr>
        <p:spPr/>
        <p:txBody>
          <a:bodyPr/>
          <a:lstStyle/>
          <a:p>
            <a:pPr algn="ctr"/>
            <a:r>
              <a:rPr lang="en-US" b="1" dirty="0"/>
              <a:t>People with Disabilities (PWD) as Other Targeted Population (OTP)!</a:t>
            </a:r>
          </a:p>
        </p:txBody>
      </p:sp>
      <p:sp>
        <p:nvSpPr>
          <p:cNvPr id="3" name="Content Placeholder 2">
            <a:extLst>
              <a:ext uri="{FF2B5EF4-FFF2-40B4-BE49-F238E27FC236}">
                <a16:creationId xmlns:a16="http://schemas.microsoft.com/office/drawing/2014/main" id="{CE5D1C17-506A-0D16-1920-54C649EFF0D2}"/>
              </a:ext>
            </a:extLst>
          </p:cNvPr>
          <p:cNvSpPr>
            <a:spLocks noGrp="1"/>
          </p:cNvSpPr>
          <p:nvPr>
            <p:ph idx="1"/>
          </p:nvPr>
        </p:nvSpPr>
        <p:spPr>
          <a:xfrm>
            <a:off x="499533" y="1972910"/>
            <a:ext cx="7617178" cy="4351338"/>
          </a:xfrm>
        </p:spPr>
        <p:txBody>
          <a:bodyPr>
            <a:normAutofit fontScale="85000" lnSpcReduction="10000"/>
          </a:bodyPr>
          <a:lstStyle/>
          <a:p>
            <a:r>
              <a:rPr lang="en-US" b="1" dirty="0"/>
              <a:t>The CDFI Fund added people with disabilities as an OTP! </a:t>
            </a:r>
            <a:r>
              <a:rPr lang="en-US" dirty="0"/>
              <a:t>This change was made given the abundance of evidence of the economic challenges and barriers of people with disabilities, and advocacy efforts of CDFIs and NDFC</a:t>
            </a:r>
          </a:p>
          <a:p>
            <a:r>
              <a:rPr lang="en-US" dirty="0"/>
              <a:t>What does this mean? </a:t>
            </a:r>
          </a:p>
          <a:p>
            <a:pPr lvl="1"/>
            <a:r>
              <a:rPr lang="en-US" dirty="0"/>
              <a:t>Broadly speaking, loans benefiting people with disabilities can be reported to the CDFI Fund and will count towards CDFI award lending targets, including: </a:t>
            </a:r>
          </a:p>
          <a:p>
            <a:pPr lvl="2">
              <a:buFont typeface="Wingdings" pitchFamily="2" charset="2"/>
              <a:buChar char="ü"/>
            </a:pPr>
            <a:r>
              <a:rPr lang="en-US" dirty="0"/>
              <a:t>Loans to people with disabilities</a:t>
            </a:r>
          </a:p>
          <a:p>
            <a:pPr lvl="2">
              <a:buFont typeface="Wingdings" pitchFamily="2" charset="2"/>
              <a:buChar char="ü"/>
            </a:pPr>
            <a:r>
              <a:rPr lang="en-US" dirty="0"/>
              <a:t>Loans to legal guardians/caregivers</a:t>
            </a:r>
          </a:p>
          <a:p>
            <a:pPr lvl="2">
              <a:buFont typeface="Wingdings" pitchFamily="2" charset="2"/>
              <a:buChar char="ü"/>
            </a:pPr>
            <a:r>
              <a:rPr lang="en-US" dirty="0"/>
              <a:t>Loans to businesses owned by people with disabilities</a:t>
            </a:r>
          </a:p>
          <a:p>
            <a:pPr lvl="2">
              <a:buFont typeface="Wingdings" pitchFamily="2" charset="2"/>
              <a:buChar char="ü"/>
            </a:pPr>
            <a:r>
              <a:rPr lang="en-US" dirty="0"/>
              <a:t>Loans to businesses or non-profits primarily serving people with disabilities</a:t>
            </a:r>
          </a:p>
          <a:p>
            <a:pPr lvl="2">
              <a:buFont typeface="Wingdings" pitchFamily="2" charset="2"/>
              <a:buChar char="ü"/>
            </a:pPr>
            <a:r>
              <a:rPr lang="en-US" dirty="0"/>
              <a:t>Loans to entities with sole purpose of producing Assistive Technology or disability-related accessibility modifications</a:t>
            </a:r>
          </a:p>
        </p:txBody>
      </p:sp>
      <p:pic>
        <p:nvPicPr>
          <p:cNvPr id="7" name="Picture 6">
            <a:extLst>
              <a:ext uri="{FF2B5EF4-FFF2-40B4-BE49-F238E27FC236}">
                <a16:creationId xmlns:a16="http://schemas.microsoft.com/office/drawing/2014/main" id="{E06A66EB-5034-08D2-18CE-F6F6A7BF79B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4106"/>
          <a:stretch/>
        </p:blipFill>
        <p:spPr>
          <a:xfrm>
            <a:off x="8547100" y="2427110"/>
            <a:ext cx="2806700" cy="2801055"/>
          </a:xfrm>
          <a:prstGeom prst="rect">
            <a:avLst/>
          </a:prstGeom>
        </p:spPr>
      </p:pic>
    </p:spTree>
    <p:extLst>
      <p:ext uri="{BB962C8B-B14F-4D97-AF65-F5344CB8AC3E}">
        <p14:creationId xmlns:p14="http://schemas.microsoft.com/office/powerpoint/2010/main" val="195455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pSp>
        <p:nvGrpSpPr>
          <p:cNvPr id="465" name="Google Shape;465;g25f84ca64a6_0_532"/>
          <p:cNvGrpSpPr/>
          <p:nvPr/>
        </p:nvGrpSpPr>
        <p:grpSpPr>
          <a:xfrm>
            <a:off x="10412705" y="6312530"/>
            <a:ext cx="133731" cy="183966"/>
            <a:chOff x="4100513" y="1854201"/>
            <a:chExt cx="1238251" cy="1703388"/>
          </a:xfrm>
        </p:grpSpPr>
        <p:sp>
          <p:nvSpPr>
            <p:cNvPr id="466" name="Google Shape;466;g25f84ca64a6_0_532"/>
            <p:cNvSpPr/>
            <p:nvPr/>
          </p:nvSpPr>
          <p:spPr>
            <a:xfrm>
              <a:off x="4514851" y="2379663"/>
              <a:ext cx="823913" cy="434975"/>
            </a:xfrm>
            <a:custGeom>
              <a:avLst/>
              <a:gdLst/>
              <a:ahLst/>
              <a:cxnLst/>
              <a:rect l="l" t="t" r="r" b="b"/>
              <a:pathLst>
                <a:path w="519" h="274" extrusionOk="0">
                  <a:moveTo>
                    <a:pt x="0" y="0"/>
                  </a:moveTo>
                  <a:lnTo>
                    <a:pt x="0" y="274"/>
                  </a:lnTo>
                  <a:lnTo>
                    <a:pt x="194" y="274"/>
                  </a:lnTo>
                  <a:lnTo>
                    <a:pt x="194" y="142"/>
                  </a:lnTo>
                  <a:lnTo>
                    <a:pt x="326" y="142"/>
                  </a:lnTo>
                  <a:lnTo>
                    <a:pt x="326" y="274"/>
                  </a:lnTo>
                  <a:lnTo>
                    <a:pt x="519" y="274"/>
                  </a:lnTo>
                  <a:lnTo>
                    <a:pt x="519" y="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25f84ca64a6_0_532"/>
            <p:cNvSpPr/>
            <p:nvPr/>
          </p:nvSpPr>
          <p:spPr>
            <a:xfrm>
              <a:off x="4514851" y="2886076"/>
              <a:ext cx="823913" cy="671513"/>
            </a:xfrm>
            <a:custGeom>
              <a:avLst/>
              <a:gdLst/>
              <a:ahLst/>
              <a:cxnLst/>
              <a:rect l="l" t="t" r="r" b="b"/>
              <a:pathLst>
                <a:path w="252" h="206" extrusionOk="0">
                  <a:moveTo>
                    <a:pt x="158" y="60"/>
                  </a:moveTo>
                  <a:cubicBezTo>
                    <a:pt x="94" y="60"/>
                    <a:pt x="94" y="60"/>
                    <a:pt x="94" y="60"/>
                  </a:cubicBezTo>
                  <a:cubicBezTo>
                    <a:pt x="94" y="0"/>
                    <a:pt x="94" y="0"/>
                    <a:pt x="94" y="0"/>
                  </a:cubicBezTo>
                  <a:cubicBezTo>
                    <a:pt x="0" y="0"/>
                    <a:pt x="0" y="0"/>
                    <a:pt x="0" y="0"/>
                  </a:cubicBezTo>
                  <a:cubicBezTo>
                    <a:pt x="0" y="154"/>
                    <a:pt x="0" y="154"/>
                    <a:pt x="0" y="154"/>
                  </a:cubicBezTo>
                  <a:cubicBezTo>
                    <a:pt x="0" y="154"/>
                    <a:pt x="0" y="154"/>
                    <a:pt x="0" y="154"/>
                  </a:cubicBezTo>
                  <a:cubicBezTo>
                    <a:pt x="0" y="183"/>
                    <a:pt x="57" y="206"/>
                    <a:pt x="126" y="206"/>
                  </a:cubicBezTo>
                  <a:cubicBezTo>
                    <a:pt x="195" y="206"/>
                    <a:pt x="251" y="183"/>
                    <a:pt x="252" y="154"/>
                  </a:cubicBezTo>
                  <a:cubicBezTo>
                    <a:pt x="252" y="154"/>
                    <a:pt x="252" y="154"/>
                    <a:pt x="252" y="154"/>
                  </a:cubicBezTo>
                  <a:cubicBezTo>
                    <a:pt x="252" y="0"/>
                    <a:pt x="252" y="0"/>
                    <a:pt x="252" y="0"/>
                  </a:cubicBezTo>
                  <a:cubicBezTo>
                    <a:pt x="158" y="0"/>
                    <a:pt x="158" y="0"/>
                    <a:pt x="158" y="0"/>
                  </a:cubicBezTo>
                  <a:lnTo>
                    <a:pt x="158"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25f84ca64a6_0_532"/>
            <p:cNvSpPr/>
            <p:nvPr/>
          </p:nvSpPr>
          <p:spPr>
            <a:xfrm>
              <a:off x="4868863" y="2744788"/>
              <a:ext cx="117600" cy="231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25f84ca64a6_0_532"/>
            <p:cNvSpPr/>
            <p:nvPr/>
          </p:nvSpPr>
          <p:spPr>
            <a:xfrm>
              <a:off x="4100513" y="1854201"/>
              <a:ext cx="885825" cy="1357313"/>
            </a:xfrm>
            <a:custGeom>
              <a:avLst/>
              <a:gdLst/>
              <a:ahLst/>
              <a:cxnLst/>
              <a:rect l="l" t="t" r="r" b="b"/>
              <a:pathLst>
                <a:path w="271" h="416" extrusionOk="0">
                  <a:moveTo>
                    <a:pt x="171" y="38"/>
                  </a:moveTo>
                  <a:cubicBezTo>
                    <a:pt x="209" y="49"/>
                    <a:pt x="237" y="84"/>
                    <a:pt x="247" y="131"/>
                  </a:cubicBezTo>
                  <a:cubicBezTo>
                    <a:pt x="271" y="131"/>
                    <a:pt x="271" y="131"/>
                    <a:pt x="271" y="131"/>
                  </a:cubicBezTo>
                  <a:cubicBezTo>
                    <a:pt x="259" y="73"/>
                    <a:pt x="225" y="30"/>
                    <a:pt x="178" y="15"/>
                  </a:cubicBezTo>
                  <a:cubicBezTo>
                    <a:pt x="128" y="0"/>
                    <a:pt x="75" y="20"/>
                    <a:pt x="37" y="70"/>
                  </a:cubicBezTo>
                  <a:cubicBezTo>
                    <a:pt x="0" y="116"/>
                    <a:pt x="7" y="174"/>
                    <a:pt x="13" y="234"/>
                  </a:cubicBezTo>
                  <a:cubicBezTo>
                    <a:pt x="19" y="288"/>
                    <a:pt x="26" y="347"/>
                    <a:pt x="3" y="406"/>
                  </a:cubicBezTo>
                  <a:cubicBezTo>
                    <a:pt x="24" y="416"/>
                    <a:pt x="24" y="416"/>
                    <a:pt x="24" y="416"/>
                  </a:cubicBezTo>
                  <a:cubicBezTo>
                    <a:pt x="49" y="352"/>
                    <a:pt x="43" y="289"/>
                    <a:pt x="36" y="232"/>
                  </a:cubicBezTo>
                  <a:cubicBezTo>
                    <a:pt x="30" y="173"/>
                    <a:pt x="24" y="123"/>
                    <a:pt x="55" y="84"/>
                  </a:cubicBezTo>
                  <a:cubicBezTo>
                    <a:pt x="88" y="43"/>
                    <a:pt x="131" y="25"/>
                    <a:pt x="171"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1" name="Google Shape;471;g25f84ca64a6_0_532"/>
          <p:cNvSpPr/>
          <p:nvPr/>
        </p:nvSpPr>
        <p:spPr>
          <a:xfrm>
            <a:off x="328604" y="1135128"/>
            <a:ext cx="10932405" cy="49962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ea typeface="Calibri" panose="020F0502020204030204" pitchFamily="34" charset="0"/>
                <a:cs typeface="Calibri" panose="020F0502020204030204" pitchFamily="34" charset="0"/>
                <a:sym typeface="Montserrat"/>
              </a:rPr>
              <a:t>Individuals: </a:t>
            </a:r>
          </a:p>
          <a:p>
            <a:pPr marL="342900" marR="0" lvl="0" indent="-342900" algn="l" rtl="0">
              <a:lnSpc>
                <a:spcPct val="100000"/>
              </a:lnSpc>
              <a:spcBef>
                <a:spcPts val="0"/>
              </a:spcBef>
              <a:spcAft>
                <a:spcPts val="0"/>
              </a:spcAft>
              <a:buFont typeface="Arial" panose="020B0604020202020204" pitchFamily="34" charset="0"/>
              <a:buChar char="•"/>
            </a:pPr>
            <a:r>
              <a:rPr lang="en-US" sz="2400" dirty="0">
                <a:ea typeface="Calibri" panose="020F0502020204030204" pitchFamily="34" charset="0"/>
                <a:cs typeface="Calibri" panose="020F0502020204030204" pitchFamily="34" charset="0"/>
                <a:sym typeface="Montserrat"/>
              </a:rPr>
              <a:t>At least 50% of the individuals named are assessed as a PWD; </a:t>
            </a:r>
            <a:r>
              <a:rPr lang="en-US" sz="2400" b="1" dirty="0">
                <a:ea typeface="Calibri" panose="020F0502020204030204" pitchFamily="34" charset="0"/>
                <a:cs typeface="Calibri" panose="020F0502020204030204" pitchFamily="34" charset="0"/>
                <a:sym typeface="Montserrat"/>
              </a:rPr>
              <a:t>or</a:t>
            </a:r>
            <a:r>
              <a:rPr lang="en-US" sz="2400" dirty="0">
                <a:ea typeface="Calibri" panose="020F0502020204030204" pitchFamily="34" charset="0"/>
                <a:cs typeface="Calibri" panose="020F0502020204030204" pitchFamily="34" charset="0"/>
                <a:sym typeface="Montserrat"/>
              </a:rPr>
              <a:t> </a:t>
            </a:r>
          </a:p>
          <a:p>
            <a:pPr marL="342900" marR="0" lvl="0" indent="-342900" algn="l" rtl="0">
              <a:lnSpc>
                <a:spcPct val="100000"/>
              </a:lnSpc>
              <a:spcBef>
                <a:spcPts val="0"/>
              </a:spcBef>
              <a:spcAft>
                <a:spcPts val="1200"/>
              </a:spcAft>
              <a:buFont typeface="Arial" panose="020B0604020202020204" pitchFamily="34" charset="0"/>
              <a:buChar char="•"/>
            </a:pPr>
            <a:r>
              <a:rPr lang="en-US" sz="2400" dirty="0">
                <a:ea typeface="Calibri" panose="020F0502020204030204" pitchFamily="34" charset="0"/>
                <a:cs typeface="Calibri" panose="020F0502020204030204" pitchFamily="34" charset="0"/>
                <a:sym typeface="Montserrat"/>
              </a:rPr>
              <a:t>At least 50% of the individuals named are the legal guardian or caretaker of a PWD and at least 50% of the end beneficiaries are PWD</a:t>
            </a:r>
          </a:p>
          <a:p>
            <a:pPr marL="0" marR="0" lvl="0" indent="0" algn="l" rtl="0">
              <a:lnSpc>
                <a:spcPct val="100000"/>
              </a:lnSpc>
              <a:spcBef>
                <a:spcPts val="0"/>
              </a:spcBef>
              <a:spcAft>
                <a:spcPts val="0"/>
              </a:spcAft>
              <a:buNone/>
            </a:pPr>
            <a:r>
              <a:rPr lang="en-US" sz="2400" b="1" dirty="0">
                <a:ea typeface="Calibri" panose="020F0502020204030204" pitchFamily="34" charset="0"/>
                <a:cs typeface="Calibri" panose="020F0502020204030204" pitchFamily="34" charset="0"/>
                <a:sym typeface="Montserrat"/>
              </a:rPr>
              <a:t>For-Profit Entity:</a:t>
            </a:r>
            <a:endParaRPr lang="en-US" sz="2400" dirty="0">
              <a:ea typeface="Calibri" panose="020F0502020204030204" pitchFamily="34" charset="0"/>
              <a:cs typeface="Calibri" panose="020F0502020204030204" pitchFamily="34" charset="0"/>
              <a:sym typeface="Montserrat"/>
            </a:endParaRPr>
          </a:p>
          <a:p>
            <a:pPr marL="342900" marR="0" lvl="0" indent="-342900" algn="l" rtl="0">
              <a:lnSpc>
                <a:spcPct val="100000"/>
              </a:lnSpc>
              <a:spcBef>
                <a:spcPts val="0"/>
              </a:spcBef>
              <a:spcAft>
                <a:spcPts val="0"/>
              </a:spcAft>
              <a:buFont typeface="Arial" panose="020B0604020202020204" pitchFamily="34" charset="0"/>
              <a:buChar char="•"/>
            </a:pPr>
            <a:r>
              <a:rPr lang="en-US" sz="2400" dirty="0">
                <a:ea typeface="Calibri" panose="020F0502020204030204" pitchFamily="34" charset="0"/>
                <a:cs typeface="Calibri" panose="020F0502020204030204" pitchFamily="34" charset="0"/>
                <a:sym typeface="Montserrat"/>
              </a:rPr>
              <a:t>At least 50% of the owners are assessed as a PWD; </a:t>
            </a:r>
            <a:r>
              <a:rPr lang="en-US" sz="2400" b="1" dirty="0">
                <a:ea typeface="Calibri" panose="020F0502020204030204" pitchFamily="34" charset="0"/>
                <a:cs typeface="Calibri" panose="020F0502020204030204" pitchFamily="34" charset="0"/>
                <a:sym typeface="Montserrat"/>
              </a:rPr>
              <a:t>or</a:t>
            </a:r>
            <a:r>
              <a:rPr lang="en-US" sz="2400" dirty="0">
                <a:ea typeface="Calibri" panose="020F0502020204030204" pitchFamily="34" charset="0"/>
                <a:cs typeface="Calibri" panose="020F0502020204030204" pitchFamily="34" charset="0"/>
                <a:sym typeface="Montserrat"/>
              </a:rPr>
              <a:t> </a:t>
            </a:r>
          </a:p>
          <a:p>
            <a:pPr marL="342900" marR="0" lvl="0" indent="-342900" algn="l" rtl="0">
              <a:lnSpc>
                <a:spcPct val="100000"/>
              </a:lnSpc>
              <a:spcBef>
                <a:spcPts val="0"/>
              </a:spcBef>
              <a:spcAft>
                <a:spcPts val="1200"/>
              </a:spcAft>
              <a:buFont typeface="Arial" panose="020B0604020202020204" pitchFamily="34" charset="0"/>
              <a:buChar char="•"/>
            </a:pPr>
            <a:r>
              <a:rPr lang="en-US" sz="2400" dirty="0">
                <a:ea typeface="Calibri" panose="020F0502020204030204" pitchFamily="34" charset="0"/>
                <a:cs typeface="Calibri" panose="020F0502020204030204" pitchFamily="34" charset="0"/>
                <a:sym typeface="Montserrat"/>
              </a:rPr>
              <a:t>At least 50% of the end-user recipients are PWD</a:t>
            </a:r>
          </a:p>
          <a:p>
            <a:pPr marL="0" marR="0" lvl="0" indent="0" algn="l" rtl="0">
              <a:lnSpc>
                <a:spcPct val="100000"/>
              </a:lnSpc>
              <a:spcBef>
                <a:spcPts val="0"/>
              </a:spcBef>
              <a:spcAft>
                <a:spcPts val="0"/>
              </a:spcAft>
              <a:buNone/>
            </a:pPr>
            <a:r>
              <a:rPr lang="en-US" sz="2400" b="1" dirty="0">
                <a:ea typeface="Calibri" panose="020F0502020204030204" pitchFamily="34" charset="0"/>
                <a:cs typeface="Calibri" panose="020F0502020204030204" pitchFamily="34" charset="0"/>
                <a:sym typeface="Montserrat"/>
              </a:rPr>
              <a:t>Nonprofit Entity:</a:t>
            </a:r>
          </a:p>
          <a:p>
            <a:pPr marL="342900" marR="0" lvl="0" indent="-342900" algn="l" rtl="0">
              <a:lnSpc>
                <a:spcPct val="100000"/>
              </a:lnSpc>
              <a:spcBef>
                <a:spcPts val="0"/>
              </a:spcBef>
              <a:spcAft>
                <a:spcPts val="1200"/>
              </a:spcAft>
              <a:buFont typeface="Arial" panose="020B0604020202020204" pitchFamily="34" charset="0"/>
              <a:buChar char="•"/>
            </a:pPr>
            <a:r>
              <a:rPr lang="en-US" sz="2400" dirty="0">
                <a:ea typeface="Calibri" panose="020F0502020204030204" pitchFamily="34" charset="0"/>
                <a:cs typeface="Calibri" panose="020F0502020204030204" pitchFamily="34" charset="0"/>
                <a:sym typeface="Montserrat"/>
              </a:rPr>
              <a:t>At least 50% of the end user recipients of the Financial Product are assessed as a PWD</a:t>
            </a:r>
          </a:p>
          <a:p>
            <a:pPr marL="0" marR="0" lvl="0" indent="0" algn="l" rtl="0">
              <a:lnSpc>
                <a:spcPct val="100000"/>
              </a:lnSpc>
              <a:spcBef>
                <a:spcPts val="0"/>
              </a:spcBef>
              <a:spcAft>
                <a:spcPts val="0"/>
              </a:spcAft>
              <a:buNone/>
            </a:pPr>
            <a:r>
              <a:rPr lang="en-US" sz="2400" b="1" dirty="0"/>
              <a:t>For-Profit or Nonprofit Entity: </a:t>
            </a:r>
          </a:p>
          <a:p>
            <a:pPr marL="342900" marR="0" lvl="0" indent="-342900" algn="l" rtl="0">
              <a:lnSpc>
                <a:spcPct val="100000"/>
              </a:lnSpc>
              <a:spcBef>
                <a:spcPts val="0"/>
              </a:spcBef>
              <a:spcAft>
                <a:spcPts val="0"/>
              </a:spcAft>
              <a:buFont typeface="Arial" panose="020B0604020202020204" pitchFamily="34" charset="0"/>
              <a:buChar char="•"/>
            </a:pPr>
            <a:r>
              <a:rPr lang="en-US" sz="2400" dirty="0"/>
              <a:t>Entities whose sole purpose is to produce/deliver disability-related assistive technology or accessibility modifications. </a:t>
            </a:r>
            <a:endParaRPr lang="en-US" sz="2400" dirty="0">
              <a:ea typeface="Calibri" panose="020F0502020204030204" pitchFamily="34" charset="0"/>
              <a:cs typeface="Calibri" panose="020F0502020204030204" pitchFamily="34" charset="0"/>
              <a:sym typeface="Montserrat"/>
            </a:endParaRPr>
          </a:p>
          <a:p>
            <a:pPr marL="0" marR="0" lvl="0" indent="0" algn="l" rtl="0">
              <a:lnSpc>
                <a:spcPct val="100000"/>
              </a:lnSpc>
              <a:spcBef>
                <a:spcPts val="0"/>
              </a:spcBef>
              <a:spcAft>
                <a:spcPts val="0"/>
              </a:spcAft>
              <a:buNone/>
            </a:pPr>
            <a:endParaRPr lang="en-US" sz="2400" dirty="0">
              <a:latin typeface="Calibri" panose="020F0502020204030204" pitchFamily="34" charset="0"/>
              <a:ea typeface="Calibri" panose="020F0502020204030204" pitchFamily="34" charset="0"/>
              <a:cs typeface="Calibri" panose="020F0502020204030204" pitchFamily="34" charset="0"/>
              <a:sym typeface="Montserrat"/>
            </a:endParaRPr>
          </a:p>
        </p:txBody>
      </p:sp>
      <p:pic>
        <p:nvPicPr>
          <p:cNvPr id="473" name="Google Shape;473;g25f84ca64a6_0_532" descr="National Disability Finance Coalition Logo"/>
          <p:cNvPicPr preferRelativeResize="0"/>
          <p:nvPr/>
        </p:nvPicPr>
        <p:blipFill rotWithShape="1">
          <a:blip r:embed="rId3">
            <a:alphaModFix/>
          </a:blip>
          <a:srcRect/>
          <a:stretch/>
        </p:blipFill>
        <p:spPr>
          <a:xfrm>
            <a:off x="9619839" y="185348"/>
            <a:ext cx="2243557" cy="1212734"/>
          </a:xfrm>
          <a:prstGeom prst="rect">
            <a:avLst/>
          </a:prstGeom>
          <a:noFill/>
          <a:ln>
            <a:noFill/>
          </a:ln>
        </p:spPr>
      </p:pic>
      <p:sp>
        <p:nvSpPr>
          <p:cNvPr id="4" name="Title 3">
            <a:extLst>
              <a:ext uri="{FF2B5EF4-FFF2-40B4-BE49-F238E27FC236}">
                <a16:creationId xmlns:a16="http://schemas.microsoft.com/office/drawing/2014/main" id="{A444BBA8-5F4B-C21D-2869-4D5A72EB232D}"/>
              </a:ext>
            </a:extLst>
          </p:cNvPr>
          <p:cNvSpPr>
            <a:spLocks noGrp="1"/>
          </p:cNvSpPr>
          <p:nvPr>
            <p:ph type="title"/>
          </p:nvPr>
        </p:nvSpPr>
        <p:spPr>
          <a:xfrm>
            <a:off x="826548" y="104235"/>
            <a:ext cx="10515600" cy="1325563"/>
          </a:xfrm>
        </p:spPr>
        <p:txBody>
          <a:bodyPr/>
          <a:lstStyle/>
          <a:p>
            <a:r>
              <a:rPr lang="en-US" b="1" dirty="0"/>
              <a:t>PWD OTP Eligibility</a:t>
            </a:r>
          </a:p>
        </p:txBody>
      </p:sp>
      <p:sp>
        <p:nvSpPr>
          <p:cNvPr id="2" name="Footer Placeholder 1">
            <a:extLst>
              <a:ext uri="{FF2B5EF4-FFF2-40B4-BE49-F238E27FC236}">
                <a16:creationId xmlns:a16="http://schemas.microsoft.com/office/drawing/2014/main" id="{9ABDA41A-A66F-9788-8C5F-874C14C83AA3}"/>
              </a:ext>
            </a:extLst>
          </p:cNvPr>
          <p:cNvSpPr>
            <a:spLocks noGrp="1"/>
          </p:cNvSpPr>
          <p:nvPr>
            <p:ph type="ftr" sz="quarter" idx="11"/>
          </p:nvPr>
        </p:nvSpPr>
        <p:spPr/>
        <p:txBody>
          <a:bodyPr/>
          <a:lstStyle/>
          <a:p>
            <a:r>
              <a:rPr lang="en-US" dirty="0"/>
              <a:t>OFN Conference 2024 -- Disability Finance Presentation</a:t>
            </a:r>
          </a:p>
        </p:txBody>
      </p:sp>
      <p:sp>
        <p:nvSpPr>
          <p:cNvPr id="3" name="Slide Number Placeholder 2">
            <a:extLst>
              <a:ext uri="{FF2B5EF4-FFF2-40B4-BE49-F238E27FC236}">
                <a16:creationId xmlns:a16="http://schemas.microsoft.com/office/drawing/2014/main" id="{3A095B49-B7D7-58DF-45C3-87FB4F574F73}"/>
              </a:ext>
            </a:extLst>
          </p:cNvPr>
          <p:cNvSpPr>
            <a:spLocks noGrp="1"/>
          </p:cNvSpPr>
          <p:nvPr>
            <p:ph type="sldNum" sz="quarter" idx="12"/>
          </p:nvPr>
        </p:nvSpPr>
        <p:spPr/>
        <p:txBody>
          <a:bodyPr/>
          <a:lstStyle/>
          <a:p>
            <a:fld id="{8809C807-5321-45AE-8451-65F84D12A12A}" type="slidenum">
              <a:rPr lang="en-US" smtClean="0"/>
              <a:t>16</a:t>
            </a:fld>
            <a:endParaRPr lang="en-US"/>
          </a:p>
        </p:txBody>
      </p:sp>
    </p:spTree>
    <p:extLst>
      <p:ext uri="{BB962C8B-B14F-4D97-AF65-F5344CB8AC3E}">
        <p14:creationId xmlns:p14="http://schemas.microsoft.com/office/powerpoint/2010/main" val="367378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92B9-99CE-F233-551C-EF08EACE9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236F1-C4AF-8AB6-650C-E6B53BA56819}"/>
              </a:ext>
            </a:extLst>
          </p:cNvPr>
          <p:cNvSpPr>
            <a:spLocks noGrp="1"/>
          </p:cNvSpPr>
          <p:nvPr>
            <p:ph type="title"/>
          </p:nvPr>
        </p:nvSpPr>
        <p:spPr/>
        <p:txBody>
          <a:bodyPr/>
          <a:lstStyle/>
          <a:p>
            <a:r>
              <a:rPr lang="en-US" b="1" dirty="0"/>
              <a:t>CDFI Fund: Defining Disability for OTP</a:t>
            </a:r>
          </a:p>
        </p:txBody>
      </p:sp>
      <p:sp>
        <p:nvSpPr>
          <p:cNvPr id="3" name="Content Placeholder 2">
            <a:extLst>
              <a:ext uri="{FF2B5EF4-FFF2-40B4-BE49-F238E27FC236}">
                <a16:creationId xmlns:a16="http://schemas.microsoft.com/office/drawing/2014/main" id="{3165A30D-9C44-0104-3D62-9B127DD9C2DC}"/>
              </a:ext>
            </a:extLst>
          </p:cNvPr>
          <p:cNvSpPr>
            <a:spLocks noGrp="1"/>
          </p:cNvSpPr>
          <p:nvPr>
            <p:ph idx="1"/>
          </p:nvPr>
        </p:nvSpPr>
        <p:spPr>
          <a:xfrm>
            <a:off x="838200" y="2071069"/>
            <a:ext cx="10515600" cy="4351338"/>
          </a:xfrm>
        </p:spPr>
        <p:txBody>
          <a:bodyPr>
            <a:normAutofit/>
          </a:bodyPr>
          <a:lstStyle/>
          <a:p>
            <a:pPr marL="0" indent="0">
              <a:buNone/>
            </a:pPr>
            <a:r>
              <a:rPr lang="en-US" dirty="0"/>
              <a:t>The CDFI Fund uses the </a:t>
            </a:r>
            <a:r>
              <a:rPr lang="en-US" dirty="0">
                <a:hlinkClick r:id="" action="ppaction://noaction"/>
              </a:rPr>
              <a:t>Americans with Disabilities Act (ADA)</a:t>
            </a:r>
            <a:r>
              <a:rPr lang="en-US" dirty="0"/>
              <a:t> to define disability.</a:t>
            </a:r>
          </a:p>
          <a:p>
            <a:pPr marL="0" indent="0">
              <a:buNone/>
            </a:pPr>
            <a:r>
              <a:rPr lang="en-US" dirty="0"/>
              <a:t> </a:t>
            </a:r>
          </a:p>
          <a:p>
            <a:pPr marL="0" indent="0">
              <a:buNone/>
            </a:pPr>
            <a:r>
              <a:rPr lang="en-US" dirty="0"/>
              <a:t> A person has a disability if they have a: </a:t>
            </a:r>
          </a:p>
          <a:p>
            <a:pPr marL="0" indent="0">
              <a:buNone/>
            </a:pPr>
            <a:endParaRPr lang="en-US" dirty="0"/>
          </a:p>
          <a:p>
            <a:pPr lvl="1"/>
            <a:r>
              <a:rPr lang="en-US" dirty="0"/>
              <a:t>Physical or mental impairment that substantially limits major life activities, </a:t>
            </a:r>
          </a:p>
          <a:p>
            <a:pPr lvl="1"/>
            <a:r>
              <a:rPr lang="en-US" dirty="0"/>
              <a:t>History or record of such an impairment, or </a:t>
            </a:r>
          </a:p>
          <a:p>
            <a:pPr lvl="1"/>
            <a:r>
              <a:rPr lang="en-US" dirty="0"/>
              <a:t>Perceived by others as having such an impairment</a:t>
            </a:r>
          </a:p>
          <a:p>
            <a:pPr marL="0" indent="0">
              <a:buNone/>
            </a:pPr>
            <a:endParaRPr lang="en-US" dirty="0"/>
          </a:p>
          <a:p>
            <a:pPr marL="0" indent="0">
              <a:buNone/>
            </a:pPr>
            <a:endParaRPr lang="en-US" dirty="0"/>
          </a:p>
          <a:p>
            <a:pPr marL="0" indent="0">
              <a:buNone/>
            </a:pPr>
            <a:endParaRPr lang="en-US" dirty="0"/>
          </a:p>
          <a:p>
            <a:endParaRPr lang="en-US" dirty="0"/>
          </a:p>
        </p:txBody>
      </p:sp>
      <p:pic>
        <p:nvPicPr>
          <p:cNvPr id="4" name="Picture 3" descr="National Disability Finance Coalition Logo">
            <a:extLst>
              <a:ext uri="{FF2B5EF4-FFF2-40B4-BE49-F238E27FC236}">
                <a16:creationId xmlns:a16="http://schemas.microsoft.com/office/drawing/2014/main" id="{CCE8CEF5-04D7-CB93-9CF1-C56310A66A5D}"/>
              </a:ext>
            </a:extLst>
          </p:cNvPr>
          <p:cNvPicPr>
            <a:picLocks noChangeAspect="1"/>
          </p:cNvPicPr>
          <p:nvPr/>
        </p:nvPicPr>
        <p:blipFill>
          <a:blip r:embed="rId2"/>
          <a:stretch>
            <a:fillRect/>
          </a:stretch>
        </p:blipFill>
        <p:spPr>
          <a:xfrm>
            <a:off x="9640001" y="421539"/>
            <a:ext cx="2243556" cy="1212733"/>
          </a:xfrm>
          <a:prstGeom prst="rect">
            <a:avLst/>
          </a:prstGeom>
        </p:spPr>
      </p:pic>
    </p:spTree>
    <p:extLst>
      <p:ext uri="{BB962C8B-B14F-4D97-AF65-F5344CB8AC3E}">
        <p14:creationId xmlns:p14="http://schemas.microsoft.com/office/powerpoint/2010/main" val="81091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pSp>
        <p:nvGrpSpPr>
          <p:cNvPr id="465" name="Google Shape;465;g25f84ca64a6_0_532"/>
          <p:cNvGrpSpPr/>
          <p:nvPr/>
        </p:nvGrpSpPr>
        <p:grpSpPr>
          <a:xfrm>
            <a:off x="10412705" y="6312530"/>
            <a:ext cx="133731" cy="183966"/>
            <a:chOff x="4100513" y="1854201"/>
            <a:chExt cx="1238251" cy="1703388"/>
          </a:xfrm>
        </p:grpSpPr>
        <p:sp>
          <p:nvSpPr>
            <p:cNvPr id="466" name="Google Shape;466;g25f84ca64a6_0_532"/>
            <p:cNvSpPr/>
            <p:nvPr/>
          </p:nvSpPr>
          <p:spPr>
            <a:xfrm>
              <a:off x="4514851" y="2379663"/>
              <a:ext cx="823913" cy="434975"/>
            </a:xfrm>
            <a:custGeom>
              <a:avLst/>
              <a:gdLst/>
              <a:ahLst/>
              <a:cxnLst/>
              <a:rect l="l" t="t" r="r" b="b"/>
              <a:pathLst>
                <a:path w="519" h="274" extrusionOk="0">
                  <a:moveTo>
                    <a:pt x="0" y="0"/>
                  </a:moveTo>
                  <a:lnTo>
                    <a:pt x="0" y="274"/>
                  </a:lnTo>
                  <a:lnTo>
                    <a:pt x="194" y="274"/>
                  </a:lnTo>
                  <a:lnTo>
                    <a:pt x="194" y="142"/>
                  </a:lnTo>
                  <a:lnTo>
                    <a:pt x="326" y="142"/>
                  </a:lnTo>
                  <a:lnTo>
                    <a:pt x="326" y="274"/>
                  </a:lnTo>
                  <a:lnTo>
                    <a:pt x="519" y="274"/>
                  </a:lnTo>
                  <a:lnTo>
                    <a:pt x="519" y="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25f84ca64a6_0_532"/>
            <p:cNvSpPr/>
            <p:nvPr/>
          </p:nvSpPr>
          <p:spPr>
            <a:xfrm>
              <a:off x="4514851" y="2886076"/>
              <a:ext cx="823913" cy="671513"/>
            </a:xfrm>
            <a:custGeom>
              <a:avLst/>
              <a:gdLst/>
              <a:ahLst/>
              <a:cxnLst/>
              <a:rect l="l" t="t" r="r" b="b"/>
              <a:pathLst>
                <a:path w="252" h="206" extrusionOk="0">
                  <a:moveTo>
                    <a:pt x="158" y="60"/>
                  </a:moveTo>
                  <a:cubicBezTo>
                    <a:pt x="94" y="60"/>
                    <a:pt x="94" y="60"/>
                    <a:pt x="94" y="60"/>
                  </a:cubicBezTo>
                  <a:cubicBezTo>
                    <a:pt x="94" y="0"/>
                    <a:pt x="94" y="0"/>
                    <a:pt x="94" y="0"/>
                  </a:cubicBezTo>
                  <a:cubicBezTo>
                    <a:pt x="0" y="0"/>
                    <a:pt x="0" y="0"/>
                    <a:pt x="0" y="0"/>
                  </a:cubicBezTo>
                  <a:cubicBezTo>
                    <a:pt x="0" y="154"/>
                    <a:pt x="0" y="154"/>
                    <a:pt x="0" y="154"/>
                  </a:cubicBezTo>
                  <a:cubicBezTo>
                    <a:pt x="0" y="154"/>
                    <a:pt x="0" y="154"/>
                    <a:pt x="0" y="154"/>
                  </a:cubicBezTo>
                  <a:cubicBezTo>
                    <a:pt x="0" y="183"/>
                    <a:pt x="57" y="206"/>
                    <a:pt x="126" y="206"/>
                  </a:cubicBezTo>
                  <a:cubicBezTo>
                    <a:pt x="195" y="206"/>
                    <a:pt x="251" y="183"/>
                    <a:pt x="252" y="154"/>
                  </a:cubicBezTo>
                  <a:cubicBezTo>
                    <a:pt x="252" y="154"/>
                    <a:pt x="252" y="154"/>
                    <a:pt x="252" y="154"/>
                  </a:cubicBezTo>
                  <a:cubicBezTo>
                    <a:pt x="252" y="0"/>
                    <a:pt x="252" y="0"/>
                    <a:pt x="252" y="0"/>
                  </a:cubicBezTo>
                  <a:cubicBezTo>
                    <a:pt x="158" y="0"/>
                    <a:pt x="158" y="0"/>
                    <a:pt x="158" y="0"/>
                  </a:cubicBezTo>
                  <a:lnTo>
                    <a:pt x="158"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25f84ca64a6_0_532"/>
            <p:cNvSpPr/>
            <p:nvPr/>
          </p:nvSpPr>
          <p:spPr>
            <a:xfrm>
              <a:off x="4868863" y="2744788"/>
              <a:ext cx="117600" cy="231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25f84ca64a6_0_532"/>
            <p:cNvSpPr/>
            <p:nvPr/>
          </p:nvSpPr>
          <p:spPr>
            <a:xfrm>
              <a:off x="4100513" y="1854201"/>
              <a:ext cx="885825" cy="1357313"/>
            </a:xfrm>
            <a:custGeom>
              <a:avLst/>
              <a:gdLst/>
              <a:ahLst/>
              <a:cxnLst/>
              <a:rect l="l" t="t" r="r" b="b"/>
              <a:pathLst>
                <a:path w="271" h="416" extrusionOk="0">
                  <a:moveTo>
                    <a:pt x="171" y="38"/>
                  </a:moveTo>
                  <a:cubicBezTo>
                    <a:pt x="209" y="49"/>
                    <a:pt x="237" y="84"/>
                    <a:pt x="247" y="131"/>
                  </a:cubicBezTo>
                  <a:cubicBezTo>
                    <a:pt x="271" y="131"/>
                    <a:pt x="271" y="131"/>
                    <a:pt x="271" y="131"/>
                  </a:cubicBezTo>
                  <a:cubicBezTo>
                    <a:pt x="259" y="73"/>
                    <a:pt x="225" y="30"/>
                    <a:pt x="178" y="15"/>
                  </a:cubicBezTo>
                  <a:cubicBezTo>
                    <a:pt x="128" y="0"/>
                    <a:pt x="75" y="20"/>
                    <a:pt x="37" y="70"/>
                  </a:cubicBezTo>
                  <a:cubicBezTo>
                    <a:pt x="0" y="116"/>
                    <a:pt x="7" y="174"/>
                    <a:pt x="13" y="234"/>
                  </a:cubicBezTo>
                  <a:cubicBezTo>
                    <a:pt x="19" y="288"/>
                    <a:pt x="26" y="347"/>
                    <a:pt x="3" y="406"/>
                  </a:cubicBezTo>
                  <a:cubicBezTo>
                    <a:pt x="24" y="416"/>
                    <a:pt x="24" y="416"/>
                    <a:pt x="24" y="416"/>
                  </a:cubicBezTo>
                  <a:cubicBezTo>
                    <a:pt x="49" y="352"/>
                    <a:pt x="43" y="289"/>
                    <a:pt x="36" y="232"/>
                  </a:cubicBezTo>
                  <a:cubicBezTo>
                    <a:pt x="30" y="173"/>
                    <a:pt x="24" y="123"/>
                    <a:pt x="55" y="84"/>
                  </a:cubicBezTo>
                  <a:cubicBezTo>
                    <a:pt x="88" y="43"/>
                    <a:pt x="131" y="25"/>
                    <a:pt x="171"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1" name="Google Shape;471;g25f84ca64a6_0_532"/>
          <p:cNvSpPr/>
          <p:nvPr/>
        </p:nvSpPr>
        <p:spPr>
          <a:xfrm>
            <a:off x="987552" y="1794608"/>
            <a:ext cx="10503948" cy="38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US" sz="2200" b="1" dirty="0">
              <a:latin typeface="Calibri" panose="020F0502020204030204" pitchFamily="34" charset="0"/>
              <a:ea typeface="Calibri" panose="020F0502020204030204" pitchFamily="34" charset="0"/>
              <a:cs typeface="Calibri" panose="020F0502020204030204" pitchFamily="34" charset="0"/>
              <a:sym typeface="Montserrat"/>
            </a:endParaRPr>
          </a:p>
        </p:txBody>
      </p:sp>
      <p:pic>
        <p:nvPicPr>
          <p:cNvPr id="473" name="Google Shape;473;g25f84ca64a6_0_532" descr="National Disability Finance Coalition Logo"/>
          <p:cNvPicPr preferRelativeResize="0"/>
          <p:nvPr/>
        </p:nvPicPr>
        <p:blipFill rotWithShape="1">
          <a:blip r:embed="rId3">
            <a:alphaModFix/>
          </a:blip>
          <a:srcRect/>
          <a:stretch/>
        </p:blipFill>
        <p:spPr>
          <a:xfrm>
            <a:off x="9816095" y="53407"/>
            <a:ext cx="2243557" cy="1212734"/>
          </a:xfrm>
          <a:prstGeom prst="rect">
            <a:avLst/>
          </a:prstGeom>
          <a:noFill/>
          <a:ln>
            <a:noFill/>
          </a:ln>
        </p:spPr>
      </p:pic>
      <p:sp>
        <p:nvSpPr>
          <p:cNvPr id="4" name="Title 3">
            <a:extLst>
              <a:ext uri="{FF2B5EF4-FFF2-40B4-BE49-F238E27FC236}">
                <a16:creationId xmlns:a16="http://schemas.microsoft.com/office/drawing/2014/main" id="{A473A194-86BE-638F-7BCA-3063642FC945}"/>
              </a:ext>
            </a:extLst>
          </p:cNvPr>
          <p:cNvSpPr>
            <a:spLocks noGrp="1"/>
          </p:cNvSpPr>
          <p:nvPr>
            <p:ph type="title"/>
          </p:nvPr>
        </p:nvSpPr>
        <p:spPr>
          <a:xfrm>
            <a:off x="422273" y="263608"/>
            <a:ext cx="10515600" cy="1325563"/>
          </a:xfrm>
        </p:spPr>
        <p:txBody>
          <a:bodyPr/>
          <a:lstStyle/>
          <a:p>
            <a:r>
              <a:rPr lang="en-US" b="1" dirty="0"/>
              <a:t>PWD OTP Assessment Methodologies</a:t>
            </a:r>
          </a:p>
        </p:txBody>
      </p:sp>
      <p:sp>
        <p:nvSpPr>
          <p:cNvPr id="5" name="Content Placeholder 4">
            <a:extLst>
              <a:ext uri="{FF2B5EF4-FFF2-40B4-BE49-F238E27FC236}">
                <a16:creationId xmlns:a16="http://schemas.microsoft.com/office/drawing/2014/main" id="{BBDFDEBF-488F-5B8E-3661-3E02E3FA4400}"/>
              </a:ext>
            </a:extLst>
          </p:cNvPr>
          <p:cNvSpPr>
            <a:spLocks noGrp="1"/>
          </p:cNvSpPr>
          <p:nvPr>
            <p:ph idx="1"/>
          </p:nvPr>
        </p:nvSpPr>
        <p:spPr/>
        <p:txBody>
          <a:bodyPr>
            <a:normAutofit fontScale="92500"/>
          </a:bodyPr>
          <a:lstStyle/>
          <a:p>
            <a:pPr>
              <a:spcAft>
                <a:spcPts val="1200"/>
              </a:spcAft>
            </a:pPr>
            <a:r>
              <a:rPr lang="en-US" sz="2400" b="1" dirty="0"/>
              <a:t>Self Report </a:t>
            </a:r>
            <a:r>
              <a:rPr lang="en-US" sz="2400" dirty="0"/>
              <a:t>– Individual, owner, or end user self-reports as a PWD	</a:t>
            </a:r>
          </a:p>
          <a:p>
            <a:pPr>
              <a:spcAft>
                <a:spcPts val="1200"/>
              </a:spcAft>
            </a:pPr>
            <a:r>
              <a:rPr lang="en-US" sz="2400" b="1" dirty="0"/>
              <a:t>Visual/Auditory/Documentation </a:t>
            </a:r>
            <a:r>
              <a:rPr lang="en-US" sz="2400" dirty="0"/>
              <a:t>–Financing or recipient entity assesses an individual’s/owner’s/end user’s status as a person with a disability visually or auditorily (in person, by video, or telephonically) or via the collection of acceptable documentation</a:t>
            </a:r>
          </a:p>
          <a:p>
            <a:pPr>
              <a:spcAft>
                <a:spcPts val="1200"/>
              </a:spcAft>
            </a:pPr>
            <a:r>
              <a:rPr lang="en-US" sz="2400" b="1" dirty="0"/>
              <a:t>Technology/Accessibility </a:t>
            </a:r>
            <a:r>
              <a:rPr lang="en-US" sz="2400" dirty="0"/>
              <a:t>– Sole purpose of the Financial Product is for the purchase/production/delivery of disability-related assistive technology or disability related accessibility modifications. </a:t>
            </a:r>
          </a:p>
          <a:p>
            <a:r>
              <a:rPr lang="en-US" sz="2400" b="1" dirty="0"/>
              <a:t>Legal Guardianship/Caretaker Documentation </a:t>
            </a:r>
            <a:r>
              <a:rPr lang="en-US" sz="2400" dirty="0"/>
              <a:t>– Financing entity collects acceptable documentation in combination with an assessment of the end user(s)’s status as a person with a disability via a pre-approved assessment methodology. </a:t>
            </a:r>
          </a:p>
        </p:txBody>
      </p:sp>
      <p:sp>
        <p:nvSpPr>
          <p:cNvPr id="2" name="Footer Placeholder 1">
            <a:extLst>
              <a:ext uri="{FF2B5EF4-FFF2-40B4-BE49-F238E27FC236}">
                <a16:creationId xmlns:a16="http://schemas.microsoft.com/office/drawing/2014/main" id="{9ABDA41A-A66F-9788-8C5F-874C14C83AA3}"/>
              </a:ext>
            </a:extLst>
          </p:cNvPr>
          <p:cNvSpPr>
            <a:spLocks noGrp="1"/>
          </p:cNvSpPr>
          <p:nvPr>
            <p:ph type="ftr" sz="quarter" idx="11"/>
          </p:nvPr>
        </p:nvSpPr>
        <p:spPr/>
        <p:txBody>
          <a:bodyPr/>
          <a:lstStyle/>
          <a:p>
            <a:r>
              <a:rPr lang="en-US"/>
              <a:t>OFN Conference 2024 -- Disability Finance Presentation</a:t>
            </a:r>
          </a:p>
        </p:txBody>
      </p:sp>
      <p:sp>
        <p:nvSpPr>
          <p:cNvPr id="3" name="Slide Number Placeholder 2">
            <a:extLst>
              <a:ext uri="{FF2B5EF4-FFF2-40B4-BE49-F238E27FC236}">
                <a16:creationId xmlns:a16="http://schemas.microsoft.com/office/drawing/2014/main" id="{3A095B49-B7D7-58DF-45C3-87FB4F574F73}"/>
              </a:ext>
            </a:extLst>
          </p:cNvPr>
          <p:cNvSpPr>
            <a:spLocks noGrp="1"/>
          </p:cNvSpPr>
          <p:nvPr>
            <p:ph type="sldNum" sz="quarter" idx="12"/>
          </p:nvPr>
        </p:nvSpPr>
        <p:spPr/>
        <p:txBody>
          <a:bodyPr/>
          <a:lstStyle/>
          <a:p>
            <a:fld id="{8809C807-5321-45AE-8451-65F84D12A12A}" type="slidenum">
              <a:rPr lang="en-US" smtClean="0"/>
              <a:t>18</a:t>
            </a:fld>
            <a:endParaRPr lang="en-US" dirty="0"/>
          </a:p>
        </p:txBody>
      </p:sp>
    </p:spTree>
    <p:extLst>
      <p:ext uri="{BB962C8B-B14F-4D97-AF65-F5344CB8AC3E}">
        <p14:creationId xmlns:p14="http://schemas.microsoft.com/office/powerpoint/2010/main" val="2551130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pSp>
        <p:nvGrpSpPr>
          <p:cNvPr id="465" name="Google Shape;465;g25f84ca64a6_0_532"/>
          <p:cNvGrpSpPr/>
          <p:nvPr/>
        </p:nvGrpSpPr>
        <p:grpSpPr>
          <a:xfrm>
            <a:off x="10412705" y="6312530"/>
            <a:ext cx="133731" cy="183966"/>
            <a:chOff x="4100513" y="1854201"/>
            <a:chExt cx="1238251" cy="1703388"/>
          </a:xfrm>
        </p:grpSpPr>
        <p:sp>
          <p:nvSpPr>
            <p:cNvPr id="466" name="Google Shape;466;g25f84ca64a6_0_532"/>
            <p:cNvSpPr/>
            <p:nvPr/>
          </p:nvSpPr>
          <p:spPr>
            <a:xfrm>
              <a:off x="4514851" y="2379663"/>
              <a:ext cx="823913" cy="434975"/>
            </a:xfrm>
            <a:custGeom>
              <a:avLst/>
              <a:gdLst/>
              <a:ahLst/>
              <a:cxnLst/>
              <a:rect l="l" t="t" r="r" b="b"/>
              <a:pathLst>
                <a:path w="519" h="274" extrusionOk="0">
                  <a:moveTo>
                    <a:pt x="0" y="0"/>
                  </a:moveTo>
                  <a:lnTo>
                    <a:pt x="0" y="274"/>
                  </a:lnTo>
                  <a:lnTo>
                    <a:pt x="194" y="274"/>
                  </a:lnTo>
                  <a:lnTo>
                    <a:pt x="194" y="142"/>
                  </a:lnTo>
                  <a:lnTo>
                    <a:pt x="326" y="142"/>
                  </a:lnTo>
                  <a:lnTo>
                    <a:pt x="326" y="274"/>
                  </a:lnTo>
                  <a:lnTo>
                    <a:pt x="519" y="274"/>
                  </a:lnTo>
                  <a:lnTo>
                    <a:pt x="519" y="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25f84ca64a6_0_532"/>
            <p:cNvSpPr/>
            <p:nvPr/>
          </p:nvSpPr>
          <p:spPr>
            <a:xfrm>
              <a:off x="4514851" y="2886076"/>
              <a:ext cx="823913" cy="671513"/>
            </a:xfrm>
            <a:custGeom>
              <a:avLst/>
              <a:gdLst/>
              <a:ahLst/>
              <a:cxnLst/>
              <a:rect l="l" t="t" r="r" b="b"/>
              <a:pathLst>
                <a:path w="252" h="206" extrusionOk="0">
                  <a:moveTo>
                    <a:pt x="158" y="60"/>
                  </a:moveTo>
                  <a:cubicBezTo>
                    <a:pt x="94" y="60"/>
                    <a:pt x="94" y="60"/>
                    <a:pt x="94" y="60"/>
                  </a:cubicBezTo>
                  <a:cubicBezTo>
                    <a:pt x="94" y="0"/>
                    <a:pt x="94" y="0"/>
                    <a:pt x="94" y="0"/>
                  </a:cubicBezTo>
                  <a:cubicBezTo>
                    <a:pt x="0" y="0"/>
                    <a:pt x="0" y="0"/>
                    <a:pt x="0" y="0"/>
                  </a:cubicBezTo>
                  <a:cubicBezTo>
                    <a:pt x="0" y="154"/>
                    <a:pt x="0" y="154"/>
                    <a:pt x="0" y="154"/>
                  </a:cubicBezTo>
                  <a:cubicBezTo>
                    <a:pt x="0" y="154"/>
                    <a:pt x="0" y="154"/>
                    <a:pt x="0" y="154"/>
                  </a:cubicBezTo>
                  <a:cubicBezTo>
                    <a:pt x="0" y="183"/>
                    <a:pt x="57" y="206"/>
                    <a:pt x="126" y="206"/>
                  </a:cubicBezTo>
                  <a:cubicBezTo>
                    <a:pt x="195" y="206"/>
                    <a:pt x="251" y="183"/>
                    <a:pt x="252" y="154"/>
                  </a:cubicBezTo>
                  <a:cubicBezTo>
                    <a:pt x="252" y="154"/>
                    <a:pt x="252" y="154"/>
                    <a:pt x="252" y="154"/>
                  </a:cubicBezTo>
                  <a:cubicBezTo>
                    <a:pt x="252" y="0"/>
                    <a:pt x="252" y="0"/>
                    <a:pt x="252" y="0"/>
                  </a:cubicBezTo>
                  <a:cubicBezTo>
                    <a:pt x="158" y="0"/>
                    <a:pt x="158" y="0"/>
                    <a:pt x="158" y="0"/>
                  </a:cubicBezTo>
                  <a:lnTo>
                    <a:pt x="158"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25f84ca64a6_0_532"/>
            <p:cNvSpPr/>
            <p:nvPr/>
          </p:nvSpPr>
          <p:spPr>
            <a:xfrm>
              <a:off x="4868863" y="2744788"/>
              <a:ext cx="117600" cy="231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25f84ca64a6_0_532"/>
            <p:cNvSpPr/>
            <p:nvPr/>
          </p:nvSpPr>
          <p:spPr>
            <a:xfrm>
              <a:off x="4100513" y="1854201"/>
              <a:ext cx="885825" cy="1357313"/>
            </a:xfrm>
            <a:custGeom>
              <a:avLst/>
              <a:gdLst/>
              <a:ahLst/>
              <a:cxnLst/>
              <a:rect l="l" t="t" r="r" b="b"/>
              <a:pathLst>
                <a:path w="271" h="416" extrusionOk="0">
                  <a:moveTo>
                    <a:pt x="171" y="38"/>
                  </a:moveTo>
                  <a:cubicBezTo>
                    <a:pt x="209" y="49"/>
                    <a:pt x="237" y="84"/>
                    <a:pt x="247" y="131"/>
                  </a:cubicBezTo>
                  <a:cubicBezTo>
                    <a:pt x="271" y="131"/>
                    <a:pt x="271" y="131"/>
                    <a:pt x="271" y="131"/>
                  </a:cubicBezTo>
                  <a:cubicBezTo>
                    <a:pt x="259" y="73"/>
                    <a:pt x="225" y="30"/>
                    <a:pt x="178" y="15"/>
                  </a:cubicBezTo>
                  <a:cubicBezTo>
                    <a:pt x="128" y="0"/>
                    <a:pt x="75" y="20"/>
                    <a:pt x="37" y="70"/>
                  </a:cubicBezTo>
                  <a:cubicBezTo>
                    <a:pt x="0" y="116"/>
                    <a:pt x="7" y="174"/>
                    <a:pt x="13" y="234"/>
                  </a:cubicBezTo>
                  <a:cubicBezTo>
                    <a:pt x="19" y="288"/>
                    <a:pt x="26" y="347"/>
                    <a:pt x="3" y="406"/>
                  </a:cubicBezTo>
                  <a:cubicBezTo>
                    <a:pt x="24" y="416"/>
                    <a:pt x="24" y="416"/>
                    <a:pt x="24" y="416"/>
                  </a:cubicBezTo>
                  <a:cubicBezTo>
                    <a:pt x="49" y="352"/>
                    <a:pt x="43" y="289"/>
                    <a:pt x="36" y="232"/>
                  </a:cubicBezTo>
                  <a:cubicBezTo>
                    <a:pt x="30" y="173"/>
                    <a:pt x="24" y="123"/>
                    <a:pt x="55" y="84"/>
                  </a:cubicBezTo>
                  <a:cubicBezTo>
                    <a:pt x="88" y="43"/>
                    <a:pt x="131" y="25"/>
                    <a:pt x="171"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1" name="Google Shape;471;g25f84ca64a6_0_532"/>
          <p:cNvSpPr/>
          <p:nvPr/>
        </p:nvSpPr>
        <p:spPr>
          <a:xfrm>
            <a:off x="340636" y="1483800"/>
            <a:ext cx="11510728" cy="3890400"/>
          </a:xfrm>
          <a:prstGeom prst="rect">
            <a:avLst/>
          </a:prstGeom>
          <a:noFill/>
          <a:ln>
            <a:noFill/>
          </a:ln>
        </p:spPr>
        <p:txBody>
          <a:bodyPr spcFirstLastPara="1" wrap="square" lIns="91425" tIns="45700" rIns="91425" bIns="45700" anchor="t" anchorCtr="0">
            <a:noAutofit/>
          </a:bodyPr>
          <a:lstStyle/>
          <a:p>
            <a:pPr marL="114300" marR="0" lvl="0" algn="l" rtl="0">
              <a:lnSpc>
                <a:spcPct val="100000"/>
              </a:lnSpc>
              <a:spcBef>
                <a:spcPts val="0"/>
              </a:spcBef>
              <a:spcAft>
                <a:spcPts val="1200"/>
              </a:spcAft>
              <a:buSzPts val="1800"/>
            </a:pPr>
            <a:r>
              <a:rPr lang="en-US" sz="2200" b="1" dirty="0">
                <a:ea typeface="Calibri Light" panose="020F0302020204030204" pitchFamily="34" charset="0"/>
                <a:cs typeface="Calibri Light" panose="020F0302020204030204" pitchFamily="34" charset="0"/>
                <a:sym typeface="Montserrat Medium"/>
              </a:rPr>
              <a:t>Governing Board: </a:t>
            </a:r>
          </a:p>
          <a:p>
            <a:pPr marL="457200" indent="-342900">
              <a:spcAft>
                <a:spcPts val="1200"/>
              </a:spcAft>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At least </a:t>
            </a:r>
            <a:r>
              <a:rPr lang="en-US" sz="2200" b="1" dirty="0">
                <a:ea typeface="Calibri Light" panose="020F0302020204030204" pitchFamily="34" charset="0"/>
                <a:cs typeface="Calibri Light" panose="020F0302020204030204" pitchFamily="34" charset="0"/>
                <a:sym typeface="Montserrat Medium"/>
              </a:rPr>
              <a:t>one</a:t>
            </a:r>
            <a:r>
              <a:rPr lang="en-US" sz="2200" dirty="0">
                <a:ea typeface="Calibri Light" panose="020F0302020204030204" pitchFamily="34" charset="0"/>
                <a:cs typeface="Calibri Light" panose="020F0302020204030204" pitchFamily="34" charset="0"/>
                <a:sym typeface="Montserrat Medium"/>
              </a:rPr>
              <a:t> governing board member needs to be accountable to PWD Market to add PWD as a Target Market; </a:t>
            </a:r>
            <a:r>
              <a:rPr lang="en-US" sz="2200" i="1" dirty="0">
                <a:ea typeface="Calibri Light" panose="020F0302020204030204" pitchFamily="34" charset="0"/>
                <a:cs typeface="Calibri Light" panose="020F0302020204030204" pitchFamily="34" charset="0"/>
                <a:sym typeface="Montserrat Medium"/>
              </a:rPr>
              <a:t>and</a:t>
            </a:r>
          </a:p>
          <a:p>
            <a:pPr marL="457200" indent="-342900">
              <a:spcAft>
                <a:spcPts val="1200"/>
              </a:spcAft>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At least 33% of the governing board is accountable to the overall proposed Target Market(s). </a:t>
            </a:r>
          </a:p>
          <a:p>
            <a:pPr marL="114300" marR="0" lvl="0" algn="l" rtl="0">
              <a:lnSpc>
                <a:spcPct val="100000"/>
              </a:lnSpc>
              <a:spcBef>
                <a:spcPts val="0"/>
              </a:spcBef>
              <a:spcAft>
                <a:spcPts val="1200"/>
              </a:spcAft>
              <a:buSzPts val="1800"/>
            </a:pPr>
            <a:r>
              <a:rPr lang="en-US" sz="2200" b="1" dirty="0">
                <a:ea typeface="Calibri Light" panose="020F0302020204030204" pitchFamily="34" charset="0"/>
                <a:cs typeface="Calibri Light" panose="020F0302020204030204" pitchFamily="34" charset="0"/>
                <a:sym typeface="Montserrat Medium"/>
              </a:rPr>
              <a:t>Sources of Accountability</a:t>
            </a:r>
          </a:p>
          <a:p>
            <a:pPr marL="457200" indent="-342900">
              <a:spcAft>
                <a:spcPts val="1200"/>
              </a:spcAft>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Status as a member of the Targeted Population (Person with a Disability)</a:t>
            </a:r>
          </a:p>
          <a:p>
            <a:pPr marL="457200" indent="-342900">
              <a:spcAft>
                <a:spcPts val="1200"/>
              </a:spcAft>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Status as an executive staff member of a non-affiliated, community development mission-driven organization that primarily provides services to PWD (Unique to OTP-PWD)</a:t>
            </a:r>
          </a:p>
          <a:p>
            <a:pPr marL="457200" indent="-342900">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Family member of a person with disabilities (OTP – PWD only)</a:t>
            </a:r>
          </a:p>
          <a:p>
            <a:pPr marL="914400" lvl="1" indent="-342900">
              <a:buSzPts val="1800"/>
              <a:buFont typeface="Arial" panose="020B0604020202020204" pitchFamily="34" charset="0"/>
              <a:buChar char="•"/>
            </a:pPr>
            <a:r>
              <a:rPr lang="en-US" sz="2200" dirty="0">
                <a:ea typeface="Calibri Light" panose="020F0302020204030204" pitchFamily="34" charset="0"/>
                <a:cs typeface="Calibri Light" panose="020F0302020204030204" pitchFamily="34" charset="0"/>
                <a:sym typeface="Montserrat Medium"/>
              </a:rPr>
              <a:t>Spouse, Parent, Child, Sibling, Aunt or Uncle, Grandparent, Stepparent, Stepchild, Step-sibling, In-law parent, or In-law sibling </a:t>
            </a:r>
          </a:p>
        </p:txBody>
      </p:sp>
      <p:pic>
        <p:nvPicPr>
          <p:cNvPr id="473" name="Google Shape;473;g25f84ca64a6_0_532" descr="National Disability Finance Coalition Logo"/>
          <p:cNvPicPr preferRelativeResize="0"/>
          <p:nvPr/>
        </p:nvPicPr>
        <p:blipFill rotWithShape="1">
          <a:blip r:embed="rId3">
            <a:alphaModFix/>
          </a:blip>
          <a:srcRect/>
          <a:stretch/>
        </p:blipFill>
        <p:spPr>
          <a:xfrm>
            <a:off x="9607807" y="0"/>
            <a:ext cx="2243557" cy="1212734"/>
          </a:xfrm>
          <a:prstGeom prst="rect">
            <a:avLst/>
          </a:prstGeom>
          <a:noFill/>
          <a:ln>
            <a:noFill/>
          </a:ln>
        </p:spPr>
      </p:pic>
      <p:sp>
        <p:nvSpPr>
          <p:cNvPr id="4" name="Title 3">
            <a:extLst>
              <a:ext uri="{FF2B5EF4-FFF2-40B4-BE49-F238E27FC236}">
                <a16:creationId xmlns:a16="http://schemas.microsoft.com/office/drawing/2014/main" id="{DBDD6485-77A9-4FB9-CBC0-7F4140252C87}"/>
              </a:ext>
            </a:extLst>
          </p:cNvPr>
          <p:cNvSpPr>
            <a:spLocks noGrp="1"/>
          </p:cNvSpPr>
          <p:nvPr>
            <p:ph type="title"/>
          </p:nvPr>
        </p:nvSpPr>
        <p:spPr>
          <a:xfrm>
            <a:off x="537410" y="158237"/>
            <a:ext cx="10515600" cy="1325563"/>
          </a:xfrm>
        </p:spPr>
        <p:txBody>
          <a:bodyPr/>
          <a:lstStyle/>
          <a:p>
            <a:r>
              <a:rPr lang="en-US" b="1" dirty="0"/>
              <a:t>PWD Target Market Accountability</a:t>
            </a:r>
          </a:p>
        </p:txBody>
      </p:sp>
      <p:sp>
        <p:nvSpPr>
          <p:cNvPr id="2" name="Footer Placeholder 1">
            <a:extLst>
              <a:ext uri="{FF2B5EF4-FFF2-40B4-BE49-F238E27FC236}">
                <a16:creationId xmlns:a16="http://schemas.microsoft.com/office/drawing/2014/main" id="{9ABDA41A-A66F-9788-8C5F-874C14C83AA3}"/>
              </a:ext>
            </a:extLst>
          </p:cNvPr>
          <p:cNvSpPr>
            <a:spLocks noGrp="1"/>
          </p:cNvSpPr>
          <p:nvPr>
            <p:ph type="ftr" sz="quarter" idx="11"/>
          </p:nvPr>
        </p:nvSpPr>
        <p:spPr/>
        <p:txBody>
          <a:bodyPr/>
          <a:lstStyle/>
          <a:p>
            <a:r>
              <a:rPr lang="en-US" dirty="0"/>
              <a:t>OFN Conference 2024 -- Disability Finance Presentation</a:t>
            </a:r>
          </a:p>
        </p:txBody>
      </p:sp>
      <p:sp>
        <p:nvSpPr>
          <p:cNvPr id="3" name="Slide Number Placeholder 2">
            <a:extLst>
              <a:ext uri="{FF2B5EF4-FFF2-40B4-BE49-F238E27FC236}">
                <a16:creationId xmlns:a16="http://schemas.microsoft.com/office/drawing/2014/main" id="{3A095B49-B7D7-58DF-45C3-87FB4F574F73}"/>
              </a:ext>
            </a:extLst>
          </p:cNvPr>
          <p:cNvSpPr>
            <a:spLocks noGrp="1"/>
          </p:cNvSpPr>
          <p:nvPr>
            <p:ph type="sldNum" sz="quarter" idx="12"/>
          </p:nvPr>
        </p:nvSpPr>
        <p:spPr/>
        <p:txBody>
          <a:bodyPr/>
          <a:lstStyle/>
          <a:p>
            <a:fld id="{8809C807-5321-45AE-8451-65F84D12A12A}" type="slidenum">
              <a:rPr lang="en-US" smtClean="0"/>
              <a:t>19</a:t>
            </a:fld>
            <a:endParaRPr lang="en-US"/>
          </a:p>
        </p:txBody>
      </p:sp>
    </p:spTree>
    <p:extLst>
      <p:ext uri="{BB962C8B-B14F-4D97-AF65-F5344CB8AC3E}">
        <p14:creationId xmlns:p14="http://schemas.microsoft.com/office/powerpoint/2010/main" val="250856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CE7AC-0771-4EDC-8D0B-182D3F853349}"/>
              </a:ext>
            </a:extLst>
          </p:cNvPr>
          <p:cNvSpPr>
            <a:spLocks noGrp="1"/>
          </p:cNvSpPr>
          <p:nvPr>
            <p:ph type="title"/>
          </p:nvPr>
        </p:nvSpPr>
        <p:spPr>
          <a:xfrm>
            <a:off x="612647" y="-84006"/>
            <a:ext cx="6986015" cy="1776484"/>
          </a:xfrm>
        </p:spPr>
        <p:txBody>
          <a:bodyPr anchor="b">
            <a:normAutofit/>
          </a:bodyPr>
          <a:lstStyle/>
          <a:p>
            <a:r>
              <a:rPr lang="en-US" sz="5400" b="1" dirty="0"/>
              <a:t>Agenda</a:t>
            </a:r>
          </a:p>
        </p:txBody>
      </p:sp>
      <p:sp>
        <p:nvSpPr>
          <p:cNvPr id="18"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21FB32-8EDB-429F-83FD-4F9021879075}"/>
              </a:ext>
            </a:extLst>
          </p:cNvPr>
          <p:cNvSpPr>
            <a:spLocks noGrp="1"/>
          </p:cNvSpPr>
          <p:nvPr>
            <p:ph idx="1"/>
          </p:nvPr>
        </p:nvSpPr>
        <p:spPr>
          <a:xfrm>
            <a:off x="612647" y="2504819"/>
            <a:ext cx="7696465" cy="3672144"/>
          </a:xfrm>
        </p:spPr>
        <p:txBody>
          <a:bodyPr>
            <a:normAutofit/>
          </a:bodyPr>
          <a:lstStyle/>
          <a:p>
            <a:endParaRPr lang="en-US" sz="2000" dirty="0"/>
          </a:p>
          <a:p>
            <a:r>
              <a:rPr lang="en-US" sz="2000" dirty="0"/>
              <a:t>Primer on Understanding Disability Identity and </a:t>
            </a:r>
          </a:p>
          <a:p>
            <a:pPr marL="0" indent="0">
              <a:buNone/>
            </a:pPr>
            <a:r>
              <a:rPr lang="en-US" sz="2000" dirty="0"/>
              <a:t>	Unmet needs of People with Disabilities </a:t>
            </a:r>
          </a:p>
          <a:p>
            <a:r>
              <a:rPr lang="en-US" sz="2000" dirty="0"/>
              <a:t>What does this mean for CDFIs?</a:t>
            </a:r>
          </a:p>
          <a:p>
            <a:pPr lvl="1"/>
            <a:r>
              <a:rPr lang="en-US" sz="1600" dirty="0"/>
              <a:t>People with Disabilities as Other Targeted Population</a:t>
            </a:r>
          </a:p>
          <a:p>
            <a:pPr lvl="1"/>
            <a:r>
              <a:rPr lang="en-US" sz="1600" dirty="0"/>
              <a:t>Disability Finance-Financial Assistance</a:t>
            </a:r>
          </a:p>
          <a:p>
            <a:pPr lvl="1"/>
            <a:r>
              <a:rPr lang="en-US" sz="1600" dirty="0"/>
              <a:t>Civil Rights - Title VI Compliance</a:t>
            </a:r>
          </a:p>
          <a:p>
            <a:r>
              <a:rPr lang="en-US" sz="2000" dirty="0"/>
              <a:t>Disability Finance Stories</a:t>
            </a:r>
          </a:p>
          <a:p>
            <a:r>
              <a:rPr lang="en-US" sz="2000" dirty="0"/>
              <a:t>How National Disability Finance Coalition can help</a:t>
            </a:r>
          </a:p>
          <a:p>
            <a:endParaRPr lang="en-US" sz="2000" dirty="0"/>
          </a:p>
          <a:p>
            <a:pPr marL="0" indent="0">
              <a:buNone/>
            </a:pPr>
            <a:endParaRPr lang="en-US" sz="2000" dirty="0"/>
          </a:p>
        </p:txBody>
      </p:sp>
      <p:sp>
        <p:nvSpPr>
          <p:cNvPr id="5" name="Footer Placeholder 4">
            <a:extLst>
              <a:ext uri="{FF2B5EF4-FFF2-40B4-BE49-F238E27FC236}">
                <a16:creationId xmlns:a16="http://schemas.microsoft.com/office/drawing/2014/main" id="{A9F3C39C-9F9C-5754-E07C-54A0B39A13F9}"/>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811A0EA7-6D12-83A1-0AEC-74196C0E372D}"/>
              </a:ext>
            </a:extLst>
          </p:cNvPr>
          <p:cNvSpPr>
            <a:spLocks noGrp="1"/>
          </p:cNvSpPr>
          <p:nvPr>
            <p:ph type="sldNum" sz="quarter" idx="12"/>
          </p:nvPr>
        </p:nvSpPr>
        <p:spPr/>
        <p:txBody>
          <a:bodyPr/>
          <a:lstStyle/>
          <a:p>
            <a:fld id="{8809C807-5321-45AE-8451-65F84D12A12A}" type="slidenum">
              <a:rPr lang="en-US" smtClean="0"/>
              <a:t>2</a:t>
            </a:fld>
            <a:endParaRPr lang="en-US"/>
          </a:p>
        </p:txBody>
      </p:sp>
      <p:pic>
        <p:nvPicPr>
          <p:cNvPr id="8" name="Picture 7" descr="Image is of Jonathan Porter, Northwest Access Fund client presenting at Opportunity Finance Network's 2023 Annual Conference. Jonathan is a black man who used a wheelchair, he is speaking at a lecture that reads “Capital Meets Purpose” on the front.">
            <a:extLst>
              <a:ext uri="{FF2B5EF4-FFF2-40B4-BE49-F238E27FC236}">
                <a16:creationId xmlns:a16="http://schemas.microsoft.com/office/drawing/2014/main" id="{2165619C-E430-58F3-232D-28499B5DA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18" y="1969419"/>
            <a:ext cx="5369987" cy="3877447"/>
          </a:xfrm>
          <a:prstGeom prst="rect">
            <a:avLst/>
          </a:prstGeom>
        </p:spPr>
      </p:pic>
      <p:pic>
        <p:nvPicPr>
          <p:cNvPr id="10" name="Picture 9" descr="A logo for a health care company&#10;&#10;Description automatically generated">
            <a:extLst>
              <a:ext uri="{FF2B5EF4-FFF2-40B4-BE49-F238E27FC236}">
                <a16:creationId xmlns:a16="http://schemas.microsoft.com/office/drawing/2014/main" id="{CDC5C85A-CF73-064F-5693-7F725CECC4C7}"/>
              </a:ext>
            </a:extLst>
          </p:cNvPr>
          <p:cNvPicPr>
            <a:picLocks noChangeAspect="1"/>
          </p:cNvPicPr>
          <p:nvPr/>
        </p:nvPicPr>
        <p:blipFill>
          <a:blip r:embed="rId3"/>
          <a:stretch>
            <a:fillRect/>
          </a:stretch>
        </p:blipFill>
        <p:spPr>
          <a:xfrm>
            <a:off x="9588749" y="247202"/>
            <a:ext cx="2243556" cy="1212733"/>
          </a:xfrm>
          <a:prstGeom prst="rect">
            <a:avLst/>
          </a:prstGeom>
        </p:spPr>
      </p:pic>
    </p:spTree>
    <p:extLst>
      <p:ext uri="{BB962C8B-B14F-4D97-AF65-F5344CB8AC3E}">
        <p14:creationId xmlns:p14="http://schemas.microsoft.com/office/powerpoint/2010/main" val="127307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8552-D230-4BBF-B661-7BAA01C6654E}"/>
              </a:ext>
            </a:extLst>
          </p:cNvPr>
          <p:cNvSpPr>
            <a:spLocks noGrp="1"/>
          </p:cNvSpPr>
          <p:nvPr>
            <p:ph type="title"/>
          </p:nvPr>
        </p:nvSpPr>
        <p:spPr>
          <a:xfrm>
            <a:off x="441158" y="308709"/>
            <a:ext cx="10515600" cy="1325563"/>
          </a:xfrm>
        </p:spPr>
        <p:txBody>
          <a:bodyPr/>
          <a:lstStyle/>
          <a:p>
            <a:r>
              <a:rPr lang="en-US" b="1" dirty="0"/>
              <a:t>Expected FY 25 DF-FA Summary</a:t>
            </a:r>
          </a:p>
        </p:txBody>
      </p:sp>
      <p:graphicFrame>
        <p:nvGraphicFramePr>
          <p:cNvPr id="4" name="Table 4" descr="Table outlining characteristics of FY25 DF-FA covering eligibility, Award Amounts, Activities, and other characterisitcs">
            <a:extLst>
              <a:ext uri="{FF2B5EF4-FFF2-40B4-BE49-F238E27FC236}">
                <a16:creationId xmlns:a16="http://schemas.microsoft.com/office/drawing/2014/main" id="{6C2105DA-E0A5-4BB8-BE00-0FFB6A67C22F}"/>
              </a:ext>
            </a:extLst>
          </p:cNvPr>
          <p:cNvGraphicFramePr>
            <a:graphicFrameLocks noGrp="1"/>
          </p:cNvGraphicFramePr>
          <p:nvPr>
            <p:ph idx="1"/>
            <p:extLst>
              <p:ext uri="{D42A27DB-BD31-4B8C-83A1-F6EECF244321}">
                <p14:modId xmlns:p14="http://schemas.microsoft.com/office/powerpoint/2010/main" val="3620136490"/>
              </p:ext>
            </p:extLst>
          </p:nvPr>
        </p:nvGraphicFramePr>
        <p:xfrm>
          <a:off x="929856" y="1632249"/>
          <a:ext cx="10515601" cy="4864952"/>
        </p:xfrm>
        <a:graphic>
          <a:graphicData uri="http://schemas.openxmlformats.org/drawingml/2006/table">
            <a:tbl>
              <a:tblPr firstRow="1" bandRow="1">
                <a:tableStyleId>{5C22544A-7EE6-4342-B048-85BDC9FD1C3A}</a:tableStyleId>
              </a:tblPr>
              <a:tblGrid>
                <a:gridCol w="1646583">
                  <a:extLst>
                    <a:ext uri="{9D8B030D-6E8A-4147-A177-3AD203B41FA5}">
                      <a16:colId xmlns:a16="http://schemas.microsoft.com/office/drawing/2014/main" val="2557178749"/>
                    </a:ext>
                  </a:extLst>
                </a:gridCol>
                <a:gridCol w="4434509">
                  <a:extLst>
                    <a:ext uri="{9D8B030D-6E8A-4147-A177-3AD203B41FA5}">
                      <a16:colId xmlns:a16="http://schemas.microsoft.com/office/drawing/2014/main" val="2756766858"/>
                    </a:ext>
                  </a:extLst>
                </a:gridCol>
                <a:gridCol w="4434509">
                  <a:extLst>
                    <a:ext uri="{9D8B030D-6E8A-4147-A177-3AD203B41FA5}">
                      <a16:colId xmlns:a16="http://schemas.microsoft.com/office/drawing/2014/main" val="870376624"/>
                    </a:ext>
                  </a:extLst>
                </a:gridCol>
              </a:tblGrid>
              <a:tr h="386023">
                <a:tc>
                  <a:txBody>
                    <a:bodyPr/>
                    <a:lstStyle/>
                    <a:p>
                      <a:endParaRPr lang="en-US" dirty="0"/>
                    </a:p>
                  </a:txBody>
                  <a:tcPr/>
                </a:tc>
                <a:tc gridSpan="2">
                  <a:txBody>
                    <a:bodyPr/>
                    <a:lstStyle/>
                    <a:p>
                      <a:endParaRPr lang="en-US" dirty="0"/>
                    </a:p>
                  </a:txBody>
                  <a:tcPr/>
                </a:tc>
                <a:tc hMerge="1">
                  <a:txBody>
                    <a:bodyPr/>
                    <a:lstStyle/>
                    <a:p>
                      <a:endParaRPr lang="en-US"/>
                    </a:p>
                  </a:txBody>
                  <a:tcPr/>
                </a:tc>
                <a:extLst>
                  <a:ext uri="{0D108BD9-81ED-4DB2-BD59-A6C34878D82A}">
                    <a16:rowId xmlns:a16="http://schemas.microsoft.com/office/drawing/2014/main" val="3566561064"/>
                  </a:ext>
                </a:extLst>
              </a:tr>
              <a:tr h="386023">
                <a:tc>
                  <a:txBody>
                    <a:bodyPr/>
                    <a:lstStyle/>
                    <a:p>
                      <a:r>
                        <a:rPr lang="en-US" b="1" dirty="0"/>
                        <a:t>Eligibility</a:t>
                      </a:r>
                    </a:p>
                  </a:txBody>
                  <a:tcPr>
                    <a:noFill/>
                  </a:tcPr>
                </a:tc>
                <a:tc gridSpan="2">
                  <a:txBody>
                    <a:bodyPr/>
                    <a:lstStyle/>
                    <a:p>
                      <a:r>
                        <a:rPr lang="en-US" dirty="0"/>
                        <a:t>Applicant Must Receive Base-Financial Assistance (FA) Award to receive a DF-FA Award</a:t>
                      </a:r>
                    </a:p>
                  </a:txBody>
                  <a:tcPr>
                    <a:noFill/>
                  </a:tcPr>
                </a:tc>
                <a:tc hMerge="1">
                  <a:txBody>
                    <a:bodyPr/>
                    <a:lstStyle/>
                    <a:p>
                      <a:endParaRPr lang="en-US"/>
                    </a:p>
                  </a:txBody>
                  <a:tcPr/>
                </a:tc>
                <a:extLst>
                  <a:ext uri="{0D108BD9-81ED-4DB2-BD59-A6C34878D82A}">
                    <a16:rowId xmlns:a16="http://schemas.microsoft.com/office/drawing/2014/main" val="897904361"/>
                  </a:ext>
                </a:extLst>
              </a:tr>
              <a:tr h="951839">
                <a:tc>
                  <a:txBody>
                    <a:bodyPr/>
                    <a:lstStyle/>
                    <a:p>
                      <a:r>
                        <a:rPr lang="en-US" b="1" dirty="0"/>
                        <a:t>Award Amount</a:t>
                      </a:r>
                    </a:p>
                  </a:txBody>
                  <a:tcPr/>
                </a:tc>
                <a:tc gridSpan="2">
                  <a:txBody>
                    <a:bodyPr/>
                    <a:lstStyle/>
                    <a:p>
                      <a:r>
                        <a:rPr lang="en-US" dirty="0"/>
                        <a:t>Maximum Award: $500,000               TOTAL AWARDS: $10,000,000</a:t>
                      </a:r>
                    </a:p>
                    <a:p>
                      <a:r>
                        <a:rPr lang="en-US" dirty="0"/>
                        <a:t>Minimum Award:  $100,000                  EST. TOTAL # of AWARDS: 15</a:t>
                      </a:r>
                    </a:p>
                    <a:p>
                      <a:r>
                        <a:rPr lang="en-US" dirty="0"/>
                        <a:t>Estimated Avg:       $500,000</a:t>
                      </a:r>
                    </a:p>
                  </a:txBody>
                  <a:tcPr/>
                </a:tc>
                <a:tc hMerge="1">
                  <a:txBody>
                    <a:bodyPr/>
                    <a:lstStyle/>
                    <a:p>
                      <a:endParaRPr lang="en-US"/>
                    </a:p>
                  </a:txBody>
                  <a:tcPr/>
                </a:tc>
                <a:extLst>
                  <a:ext uri="{0D108BD9-81ED-4DB2-BD59-A6C34878D82A}">
                    <a16:rowId xmlns:a16="http://schemas.microsoft.com/office/drawing/2014/main" val="2171272278"/>
                  </a:ext>
                </a:extLst>
              </a:tr>
              <a:tr h="1522942">
                <a:tc>
                  <a:txBody>
                    <a:bodyPr/>
                    <a:lstStyle/>
                    <a:p>
                      <a:r>
                        <a:rPr lang="en-US" b="1" dirty="0"/>
                        <a:t>Activities</a:t>
                      </a:r>
                    </a:p>
                  </a:txBody>
                  <a:tcPr>
                    <a:noFill/>
                  </a:tcPr>
                </a:tc>
                <a:tc gridSpan="2">
                  <a:txBody>
                    <a:bodyPr/>
                    <a:lstStyle/>
                    <a:p>
                      <a:r>
                        <a:rPr lang="en-US" dirty="0"/>
                        <a:t>DF-FA awards may be expended for activities in four categories:</a:t>
                      </a:r>
                    </a:p>
                    <a:p>
                      <a:pPr marL="742950" lvl="1" indent="-285750">
                        <a:buFont typeface="Arial" panose="020B0604020202020204" pitchFamily="34" charset="0"/>
                        <a:buChar char="•"/>
                      </a:pPr>
                      <a:r>
                        <a:rPr lang="en-US" dirty="0"/>
                        <a:t>Financial Products</a:t>
                      </a:r>
                    </a:p>
                    <a:p>
                      <a:pPr marL="742950" lvl="1" indent="-285750">
                        <a:buFont typeface="Arial" panose="020B0604020202020204" pitchFamily="34" charset="0"/>
                        <a:buChar char="•"/>
                      </a:pPr>
                      <a:r>
                        <a:rPr lang="en-US" dirty="0"/>
                        <a:t>Financial Services</a:t>
                      </a:r>
                    </a:p>
                    <a:p>
                      <a:pPr marL="742950" lvl="1" indent="-285750">
                        <a:buFont typeface="Arial" panose="020B0604020202020204" pitchFamily="34" charset="0"/>
                        <a:buChar char="•"/>
                      </a:pPr>
                      <a:r>
                        <a:rPr lang="en-US" dirty="0"/>
                        <a:t>Development Services</a:t>
                      </a:r>
                    </a:p>
                    <a:p>
                      <a:pPr marL="742950" lvl="1" indent="-285750">
                        <a:buFont typeface="Arial" panose="020B0604020202020204" pitchFamily="34" charset="0"/>
                        <a:buChar char="•"/>
                      </a:pPr>
                      <a:r>
                        <a:rPr lang="en-US" dirty="0"/>
                        <a:t>Loan Loss Reserves</a:t>
                      </a:r>
                    </a:p>
                  </a:txBody>
                  <a:tcPr>
                    <a:noFill/>
                  </a:tcPr>
                </a:tc>
                <a:tc hMerge="1">
                  <a:txBody>
                    <a:bodyPr/>
                    <a:lstStyle/>
                    <a:p>
                      <a:endParaRPr lang="en-US"/>
                    </a:p>
                  </a:txBody>
                  <a:tcPr/>
                </a:tc>
                <a:extLst>
                  <a:ext uri="{0D108BD9-81ED-4DB2-BD59-A6C34878D82A}">
                    <a16:rowId xmlns:a16="http://schemas.microsoft.com/office/drawing/2014/main" val="835302029"/>
                  </a:ext>
                </a:extLst>
              </a:tr>
              <a:tr h="1237390">
                <a:tc>
                  <a:txBody>
                    <a:bodyPr/>
                    <a:lstStyle/>
                    <a:p>
                      <a:r>
                        <a:rPr lang="en-US" b="1" dirty="0"/>
                        <a:t>Lines of Business</a:t>
                      </a:r>
                    </a:p>
                  </a:txBody>
                  <a:tcPr/>
                </a:tc>
                <a:tc>
                  <a:txBody>
                    <a:bodyPr/>
                    <a:lstStyle/>
                    <a:p>
                      <a:r>
                        <a:rPr lang="en-US" dirty="0"/>
                        <a:t>DF-FA awards  may be expended for:</a:t>
                      </a:r>
                    </a:p>
                    <a:p>
                      <a:pPr marL="1200150" lvl="2" indent="-285750">
                        <a:buFont typeface="Arial" panose="020B0604020202020204" pitchFamily="34" charset="0"/>
                        <a:buChar char="•"/>
                      </a:pPr>
                      <a:r>
                        <a:rPr lang="en-US" dirty="0"/>
                        <a:t>Community Facilities                                     </a:t>
                      </a:r>
                    </a:p>
                    <a:p>
                      <a:pPr marL="1200150" lvl="2" indent="-285750">
                        <a:buFont typeface="Arial" panose="020B0604020202020204" pitchFamily="34" charset="0"/>
                        <a:buChar char="•"/>
                      </a:pPr>
                      <a:r>
                        <a:rPr lang="en-US" dirty="0"/>
                        <a:t>Small Business</a:t>
                      </a:r>
                    </a:p>
                    <a:p>
                      <a:pPr marL="1200150" lvl="2" indent="-285750">
                        <a:buFont typeface="Arial" panose="020B0604020202020204" pitchFamily="34" charset="0"/>
                        <a:buChar char="•"/>
                      </a:pPr>
                      <a:r>
                        <a:rPr lang="en-US" dirty="0"/>
                        <a:t>Housing</a:t>
                      </a:r>
                    </a:p>
                  </a:txBody>
                  <a:tcPr/>
                </a:tc>
                <a:tc>
                  <a:txBody>
                    <a:bodyPr/>
                    <a:lstStyle/>
                    <a:p>
                      <a:pPr marL="285750" lvl="0" indent="-285750">
                        <a:buFont typeface="Arial" panose="020B0604020202020204" pitchFamily="34" charset="0"/>
                        <a:buChar char="•"/>
                      </a:pPr>
                      <a:r>
                        <a:rPr lang="en-US" dirty="0"/>
                        <a:t>Consumer </a:t>
                      </a:r>
                    </a:p>
                    <a:p>
                      <a:pPr marL="285750" lvl="0" indent="-285750">
                        <a:buFont typeface="Arial" panose="020B0604020202020204" pitchFamily="34" charset="0"/>
                        <a:buChar char="•"/>
                      </a:pPr>
                      <a:r>
                        <a:rPr lang="en-US" dirty="0"/>
                        <a:t>Commercial</a:t>
                      </a:r>
                    </a:p>
                    <a:p>
                      <a:pPr marL="285750" lvl="0" indent="-285750">
                        <a:buFont typeface="Arial" panose="020B0604020202020204" pitchFamily="34" charset="0"/>
                        <a:buChar char="•"/>
                      </a:pPr>
                      <a:r>
                        <a:rPr lang="en-US" dirty="0"/>
                        <a:t>Intermediary</a:t>
                      </a:r>
                    </a:p>
                    <a:p>
                      <a:pPr marL="285750" lvl="0" indent="-285750">
                        <a:buFont typeface="Arial" panose="020B0604020202020204" pitchFamily="34" charset="0"/>
                        <a:buChar char="•"/>
                      </a:pPr>
                      <a:r>
                        <a:rPr lang="en-US" dirty="0"/>
                        <a:t>Other</a:t>
                      </a:r>
                    </a:p>
                  </a:txBody>
                  <a:tcPr/>
                </a:tc>
                <a:extLst>
                  <a:ext uri="{0D108BD9-81ED-4DB2-BD59-A6C34878D82A}">
                    <a16:rowId xmlns:a16="http://schemas.microsoft.com/office/drawing/2014/main" val="1744710366"/>
                  </a:ext>
                </a:extLst>
              </a:tr>
              <a:tr h="380735">
                <a:tc>
                  <a:txBody>
                    <a:bodyPr/>
                    <a:lstStyle/>
                    <a:p>
                      <a:r>
                        <a:rPr lang="en-US" b="1" dirty="0"/>
                        <a:t>Other</a:t>
                      </a:r>
                    </a:p>
                  </a:txBody>
                  <a:tcPr/>
                </a:tc>
                <a:tc>
                  <a:txBody>
                    <a:bodyPr/>
                    <a:lstStyle/>
                    <a:p>
                      <a:pPr marL="0" lvl="0" indent="0">
                        <a:buFont typeface="Arial" panose="020B0604020202020204" pitchFamily="34" charset="0"/>
                        <a:buNone/>
                      </a:pPr>
                      <a:r>
                        <a:rPr lang="en-US" dirty="0"/>
                        <a:t>Match requirements mirror FA</a:t>
                      </a:r>
                    </a:p>
                  </a:txBody>
                  <a:tcPr/>
                </a:tc>
                <a:tc>
                  <a:txBody>
                    <a:bodyPr/>
                    <a:lstStyle/>
                    <a:p>
                      <a:pPr marL="0" lvl="0" indent="0">
                        <a:buFont typeface="Arial" panose="020B0604020202020204" pitchFamily="34" charset="0"/>
                        <a:buNone/>
                      </a:pPr>
                      <a:r>
                        <a:rPr lang="en-US" dirty="0"/>
                        <a:t>DF-FA does not count toward $5million max</a:t>
                      </a:r>
                    </a:p>
                  </a:txBody>
                  <a:tcPr/>
                </a:tc>
                <a:extLst>
                  <a:ext uri="{0D108BD9-81ED-4DB2-BD59-A6C34878D82A}">
                    <a16:rowId xmlns:a16="http://schemas.microsoft.com/office/drawing/2014/main" val="3457252712"/>
                  </a:ext>
                </a:extLst>
              </a:tr>
            </a:tbl>
          </a:graphicData>
        </a:graphic>
      </p:graphicFrame>
      <p:pic>
        <p:nvPicPr>
          <p:cNvPr id="3" name="Picture 2" descr="National Disability Finance Coalition Logo">
            <a:extLst>
              <a:ext uri="{FF2B5EF4-FFF2-40B4-BE49-F238E27FC236}">
                <a16:creationId xmlns:a16="http://schemas.microsoft.com/office/drawing/2014/main" id="{90E3A2E4-D25F-C83B-1C15-9DA9D34EF659}"/>
              </a:ext>
            </a:extLst>
          </p:cNvPr>
          <p:cNvPicPr>
            <a:picLocks noChangeAspect="1"/>
          </p:cNvPicPr>
          <p:nvPr/>
        </p:nvPicPr>
        <p:blipFill>
          <a:blip r:embed="rId2"/>
          <a:stretch>
            <a:fillRect/>
          </a:stretch>
        </p:blipFill>
        <p:spPr>
          <a:xfrm>
            <a:off x="9690601" y="117356"/>
            <a:ext cx="2243556" cy="1212733"/>
          </a:xfrm>
          <a:prstGeom prst="rect">
            <a:avLst/>
          </a:prstGeom>
        </p:spPr>
      </p:pic>
    </p:spTree>
    <p:extLst>
      <p:ext uri="{BB962C8B-B14F-4D97-AF65-F5344CB8AC3E}">
        <p14:creationId xmlns:p14="http://schemas.microsoft.com/office/powerpoint/2010/main" val="2838855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E014-CABD-49B2-8531-2B901944F8A1}"/>
              </a:ext>
            </a:extLst>
          </p:cNvPr>
          <p:cNvSpPr>
            <a:spLocks noGrp="1"/>
          </p:cNvSpPr>
          <p:nvPr>
            <p:ph type="title"/>
          </p:nvPr>
        </p:nvSpPr>
        <p:spPr>
          <a:xfrm>
            <a:off x="368968" y="476500"/>
            <a:ext cx="10515600" cy="1325563"/>
          </a:xfrm>
        </p:spPr>
        <p:txBody>
          <a:bodyPr/>
          <a:lstStyle/>
          <a:p>
            <a:r>
              <a:rPr lang="en-US" b="1" dirty="0"/>
              <a:t>DF-FA application has four questions</a:t>
            </a:r>
          </a:p>
        </p:txBody>
      </p:sp>
      <p:sp>
        <p:nvSpPr>
          <p:cNvPr id="3" name="Content Placeholder 2">
            <a:extLst>
              <a:ext uri="{FF2B5EF4-FFF2-40B4-BE49-F238E27FC236}">
                <a16:creationId xmlns:a16="http://schemas.microsoft.com/office/drawing/2014/main" id="{61F09032-156B-4B42-A4CD-3F4D4AE5D787}"/>
              </a:ext>
            </a:extLst>
          </p:cNvPr>
          <p:cNvSpPr>
            <a:spLocks noGrp="1"/>
          </p:cNvSpPr>
          <p:nvPr>
            <p:ph idx="1"/>
          </p:nvPr>
        </p:nvSpPr>
        <p:spPr>
          <a:xfrm>
            <a:off x="561473" y="1933909"/>
            <a:ext cx="10515600" cy="4351338"/>
          </a:xfrm>
        </p:spPr>
        <p:txBody>
          <a:bodyPr>
            <a:normAutofit/>
          </a:bodyPr>
          <a:lstStyle/>
          <a:p>
            <a:pPr>
              <a:spcAft>
                <a:spcPts val="1200"/>
              </a:spcAft>
            </a:pPr>
            <a:r>
              <a:rPr lang="en-US" dirty="0"/>
              <a:t>Describe </a:t>
            </a:r>
            <a:r>
              <a:rPr lang="en-US" b="1" dirty="0"/>
              <a:t>the needs and challenges of individuals with disabilities within the communities you serve</a:t>
            </a:r>
          </a:p>
          <a:p>
            <a:pPr>
              <a:spcAft>
                <a:spcPts val="1200"/>
              </a:spcAft>
            </a:pPr>
            <a:r>
              <a:rPr lang="en-US" dirty="0"/>
              <a:t>Discuss your </a:t>
            </a:r>
            <a:r>
              <a:rPr lang="en-US" b="1" dirty="0"/>
              <a:t>strategy</a:t>
            </a:r>
            <a:r>
              <a:rPr lang="en-US" dirty="0"/>
              <a:t> for meeting the needs and challenges </a:t>
            </a:r>
          </a:p>
          <a:p>
            <a:pPr>
              <a:spcAft>
                <a:spcPts val="1200"/>
              </a:spcAft>
            </a:pPr>
            <a:r>
              <a:rPr lang="en-US" dirty="0"/>
              <a:t>How will you </a:t>
            </a:r>
            <a:r>
              <a:rPr lang="en-US" b="1" dirty="0"/>
              <a:t>increase/expand products </a:t>
            </a:r>
            <a:r>
              <a:rPr lang="en-US" dirty="0"/>
              <a:t>and services</a:t>
            </a:r>
          </a:p>
          <a:p>
            <a:r>
              <a:rPr lang="en-US" b="1" dirty="0"/>
              <a:t>Partnerships </a:t>
            </a:r>
            <a:r>
              <a:rPr lang="en-US" dirty="0"/>
              <a:t>to further your support of individuals with disabilities </a:t>
            </a:r>
          </a:p>
        </p:txBody>
      </p:sp>
      <p:pic>
        <p:nvPicPr>
          <p:cNvPr id="4" name="Picture 3" descr="National Disability Finance Coalition Logo">
            <a:extLst>
              <a:ext uri="{FF2B5EF4-FFF2-40B4-BE49-F238E27FC236}">
                <a16:creationId xmlns:a16="http://schemas.microsoft.com/office/drawing/2014/main" id="{E78A309F-CF20-DAF5-0F5D-E106D765FE50}"/>
              </a:ext>
            </a:extLst>
          </p:cNvPr>
          <p:cNvPicPr>
            <a:picLocks noChangeAspect="1"/>
          </p:cNvPicPr>
          <p:nvPr/>
        </p:nvPicPr>
        <p:blipFill>
          <a:blip r:embed="rId2"/>
          <a:stretch>
            <a:fillRect/>
          </a:stretch>
        </p:blipFill>
        <p:spPr>
          <a:xfrm>
            <a:off x="9762790" y="133407"/>
            <a:ext cx="2243556" cy="1212733"/>
          </a:xfrm>
          <a:prstGeom prst="rect">
            <a:avLst/>
          </a:prstGeom>
        </p:spPr>
      </p:pic>
    </p:spTree>
    <p:extLst>
      <p:ext uri="{BB962C8B-B14F-4D97-AF65-F5344CB8AC3E}">
        <p14:creationId xmlns:p14="http://schemas.microsoft.com/office/powerpoint/2010/main" val="266213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E014-CABD-49B2-8531-2B901944F8A1}"/>
              </a:ext>
            </a:extLst>
          </p:cNvPr>
          <p:cNvSpPr>
            <a:spLocks noGrp="1"/>
          </p:cNvSpPr>
          <p:nvPr>
            <p:ph type="title"/>
          </p:nvPr>
        </p:nvSpPr>
        <p:spPr/>
        <p:txBody>
          <a:bodyPr/>
          <a:lstStyle/>
          <a:p>
            <a:r>
              <a:rPr lang="en-US" b="1" dirty="0"/>
              <a:t>Civil Rights – Title VI Compliance</a:t>
            </a:r>
          </a:p>
        </p:txBody>
      </p:sp>
      <p:sp>
        <p:nvSpPr>
          <p:cNvPr id="3" name="Content Placeholder 2">
            <a:extLst>
              <a:ext uri="{FF2B5EF4-FFF2-40B4-BE49-F238E27FC236}">
                <a16:creationId xmlns:a16="http://schemas.microsoft.com/office/drawing/2014/main" id="{61F09032-156B-4B42-A4CD-3F4D4AE5D787}"/>
              </a:ext>
            </a:extLst>
          </p:cNvPr>
          <p:cNvSpPr>
            <a:spLocks noGrp="1"/>
          </p:cNvSpPr>
          <p:nvPr>
            <p:ph idx="1"/>
          </p:nvPr>
        </p:nvSpPr>
        <p:spPr/>
        <p:txBody>
          <a:bodyPr>
            <a:normAutofit/>
          </a:bodyPr>
          <a:lstStyle/>
          <a:p>
            <a:r>
              <a:rPr lang="en-US" dirty="0"/>
              <a:t>From the CDFI Fund: “</a:t>
            </a:r>
            <a:r>
              <a:rPr lang="en-US" i="1" dirty="0"/>
              <a:t>organizations are prohibited from discriminating against program participants because of their race, color, national origin, disability, and age</a:t>
            </a:r>
            <a:r>
              <a:rPr lang="en-US" dirty="0"/>
              <a:t>”</a:t>
            </a:r>
          </a:p>
          <a:p>
            <a:endParaRPr lang="en-US" dirty="0"/>
          </a:p>
          <a:p>
            <a:r>
              <a:rPr lang="en-US" dirty="0"/>
              <a:t>Website Example: </a:t>
            </a:r>
            <a:r>
              <a:rPr lang="en-US" dirty="0">
                <a:hlinkClick r:id="rId2"/>
              </a:rPr>
              <a:t>Federal Compliance | The Disability Opportunity Fund (thedof.org)</a:t>
            </a:r>
            <a:endParaRPr lang="en-US" dirty="0"/>
          </a:p>
          <a:p>
            <a:pPr lvl="1"/>
            <a:r>
              <a:rPr lang="en-US" dirty="0"/>
              <a:t>Commitment to nondiscrimination</a:t>
            </a:r>
          </a:p>
          <a:p>
            <a:pPr lvl="1"/>
            <a:r>
              <a:rPr lang="en-US" dirty="0"/>
              <a:t>Accessibility to PWD and reasonable accommodations</a:t>
            </a:r>
          </a:p>
          <a:p>
            <a:pPr lvl="1"/>
            <a:r>
              <a:rPr lang="en-US" dirty="0"/>
              <a:t>Provision of language services</a:t>
            </a:r>
          </a:p>
          <a:p>
            <a:pPr lvl="1"/>
            <a:r>
              <a:rPr lang="en-US" dirty="0"/>
              <a:t>Contact information for filing complains</a:t>
            </a:r>
          </a:p>
          <a:p>
            <a:pPr lvl="1"/>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National Disability Finance Coalition Logo">
            <a:extLst>
              <a:ext uri="{FF2B5EF4-FFF2-40B4-BE49-F238E27FC236}">
                <a16:creationId xmlns:a16="http://schemas.microsoft.com/office/drawing/2014/main" id="{E78A309F-CF20-DAF5-0F5D-E106D765FE50}"/>
              </a:ext>
            </a:extLst>
          </p:cNvPr>
          <p:cNvPicPr>
            <a:picLocks noChangeAspect="1"/>
          </p:cNvPicPr>
          <p:nvPr/>
        </p:nvPicPr>
        <p:blipFill>
          <a:blip r:embed="rId3"/>
          <a:stretch>
            <a:fillRect/>
          </a:stretch>
        </p:blipFill>
        <p:spPr>
          <a:xfrm>
            <a:off x="9948444" y="421539"/>
            <a:ext cx="2243556" cy="1212733"/>
          </a:xfrm>
          <a:prstGeom prst="rect">
            <a:avLst/>
          </a:prstGeom>
        </p:spPr>
      </p:pic>
    </p:spTree>
    <p:extLst>
      <p:ext uri="{BB962C8B-B14F-4D97-AF65-F5344CB8AC3E}">
        <p14:creationId xmlns:p14="http://schemas.microsoft.com/office/powerpoint/2010/main" val="448483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B0F6-94B3-FCC6-A963-C2B5DCCEB242}"/>
              </a:ext>
            </a:extLst>
          </p:cNvPr>
          <p:cNvSpPr>
            <a:spLocks noGrp="1"/>
          </p:cNvSpPr>
          <p:nvPr>
            <p:ph type="title"/>
          </p:nvPr>
        </p:nvSpPr>
        <p:spPr/>
        <p:txBody>
          <a:bodyPr/>
          <a:lstStyle/>
          <a:p>
            <a:r>
              <a:rPr lang="en-US" b="1" dirty="0"/>
              <a:t>Scott’s Story</a:t>
            </a:r>
          </a:p>
        </p:txBody>
      </p:sp>
      <p:sp>
        <p:nvSpPr>
          <p:cNvPr id="3" name="Content Placeholder 2">
            <a:extLst>
              <a:ext uri="{FF2B5EF4-FFF2-40B4-BE49-F238E27FC236}">
                <a16:creationId xmlns:a16="http://schemas.microsoft.com/office/drawing/2014/main" id="{E9618AE6-F590-4626-4F00-D92BCB9F6B1F}"/>
              </a:ext>
            </a:extLst>
          </p:cNvPr>
          <p:cNvSpPr>
            <a:spLocks noGrp="1"/>
          </p:cNvSpPr>
          <p:nvPr>
            <p:ph idx="1"/>
          </p:nvPr>
        </p:nvSpPr>
        <p:spPr>
          <a:xfrm>
            <a:off x="5007244" y="1690688"/>
            <a:ext cx="6841210" cy="4351338"/>
          </a:xfrm>
        </p:spPr>
        <p:txBody>
          <a:bodyPr>
            <a:normAutofit/>
          </a:bodyPr>
          <a:lstStyle/>
          <a:p>
            <a:r>
              <a:rPr lang="en-US" dirty="0"/>
              <a:t>Scott is a PATF borrower who wanted to purchase a pair of AI-powered smart glasses to pair with his Envision smart phone app</a:t>
            </a:r>
          </a:p>
          <a:p>
            <a:r>
              <a:rPr lang="en-US" dirty="0"/>
              <a:t>PATF was able to provide a loan in time for Scott to be able to purchase the glasses at a discount</a:t>
            </a:r>
          </a:p>
          <a:p>
            <a:r>
              <a:rPr lang="en-US" dirty="0"/>
              <a:t>PATF was able to work fast, with no fees, and at no interest</a:t>
            </a:r>
          </a:p>
          <a:p>
            <a:r>
              <a:rPr lang="en-US" dirty="0"/>
              <a:t>Scott has since received a grant to help him pay down his loan faster</a:t>
            </a:r>
          </a:p>
        </p:txBody>
      </p:sp>
      <p:sp>
        <p:nvSpPr>
          <p:cNvPr id="4" name="Footer Placeholder 3">
            <a:extLst>
              <a:ext uri="{FF2B5EF4-FFF2-40B4-BE49-F238E27FC236}">
                <a16:creationId xmlns:a16="http://schemas.microsoft.com/office/drawing/2014/main" id="{3BD8349C-C991-DDF8-1A0B-8E320FEF7B72}"/>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407B5A7C-4E0B-790D-D4DE-467E4BBEC8D5}"/>
              </a:ext>
            </a:extLst>
          </p:cNvPr>
          <p:cNvSpPr>
            <a:spLocks noGrp="1"/>
          </p:cNvSpPr>
          <p:nvPr>
            <p:ph type="sldNum" sz="quarter" idx="12"/>
          </p:nvPr>
        </p:nvSpPr>
        <p:spPr/>
        <p:txBody>
          <a:bodyPr/>
          <a:lstStyle/>
          <a:p>
            <a:fld id="{8809C807-5321-45AE-8451-65F84D12A12A}" type="slidenum">
              <a:rPr lang="en-US" smtClean="0"/>
              <a:t>23</a:t>
            </a:fld>
            <a:endParaRPr lang="en-US"/>
          </a:p>
        </p:txBody>
      </p:sp>
      <p:pic>
        <p:nvPicPr>
          <p:cNvPr id="7" name="Picture 6">
            <a:extLst>
              <a:ext uri="{FF2B5EF4-FFF2-40B4-BE49-F238E27FC236}">
                <a16:creationId xmlns:a16="http://schemas.microsoft.com/office/drawing/2014/main" id="{0A8213E7-D3E6-3D23-87B7-CF69242B6458}"/>
              </a:ext>
            </a:extLst>
          </p:cNvPr>
          <p:cNvPicPr>
            <a:picLocks noChangeAspect="1"/>
          </p:cNvPicPr>
          <p:nvPr/>
        </p:nvPicPr>
        <p:blipFill>
          <a:blip r:embed="rId2"/>
          <a:stretch>
            <a:fillRect/>
          </a:stretch>
        </p:blipFill>
        <p:spPr>
          <a:xfrm>
            <a:off x="8153400" y="365125"/>
            <a:ext cx="2781443" cy="1149409"/>
          </a:xfrm>
          <a:prstGeom prst="rect">
            <a:avLst/>
          </a:prstGeom>
        </p:spPr>
      </p:pic>
      <p:pic>
        <p:nvPicPr>
          <p:cNvPr id="9" name="Picture 8" descr="Image of borrower Scott at a table using is AI-powered smart glasses he purchased with the support of Pennsylvania Assistive Technology Foundation">
            <a:extLst>
              <a:ext uri="{FF2B5EF4-FFF2-40B4-BE49-F238E27FC236}">
                <a16:creationId xmlns:a16="http://schemas.microsoft.com/office/drawing/2014/main" id="{B6B24321-5AD0-829F-9D78-1C7A37750716}"/>
              </a:ext>
            </a:extLst>
          </p:cNvPr>
          <p:cNvPicPr>
            <a:picLocks noChangeAspect="1"/>
          </p:cNvPicPr>
          <p:nvPr/>
        </p:nvPicPr>
        <p:blipFill>
          <a:blip r:embed="rId3"/>
          <a:stretch>
            <a:fillRect/>
          </a:stretch>
        </p:blipFill>
        <p:spPr>
          <a:xfrm>
            <a:off x="838200" y="1690688"/>
            <a:ext cx="4028268" cy="3433934"/>
          </a:xfrm>
          <a:prstGeom prst="rect">
            <a:avLst/>
          </a:prstGeom>
        </p:spPr>
      </p:pic>
    </p:spTree>
    <p:extLst>
      <p:ext uri="{BB962C8B-B14F-4D97-AF65-F5344CB8AC3E}">
        <p14:creationId xmlns:p14="http://schemas.microsoft.com/office/powerpoint/2010/main" val="31598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B5F9406-67CD-ED81-BB0C-F88CF6D8336B}"/>
              </a:ext>
            </a:extLst>
          </p:cNvPr>
          <p:cNvSpPr>
            <a:spLocks noGrp="1"/>
          </p:cNvSpPr>
          <p:nvPr>
            <p:ph type="subTitle" idx="1"/>
          </p:nvPr>
        </p:nvSpPr>
        <p:spPr>
          <a:xfrm>
            <a:off x="337592" y="598715"/>
            <a:ext cx="11440750" cy="1301468"/>
          </a:xfrm>
        </p:spPr>
        <p:txBody>
          <a:bodyPr>
            <a:normAutofit lnSpcReduction="10000"/>
          </a:bodyPr>
          <a:lstStyle/>
          <a:p>
            <a:r>
              <a:rPr lang="en-US" sz="3600" b="1" dirty="0" err="1"/>
              <a:t>Itineris</a:t>
            </a:r>
            <a:br>
              <a:rPr lang="en-US" sz="1500" dirty="0"/>
            </a:br>
            <a:r>
              <a:rPr lang="en-US" sz="2000" dirty="0"/>
              <a:t>Baltimore, MD</a:t>
            </a:r>
            <a:br>
              <a:rPr lang="en-US" sz="2000" dirty="0"/>
            </a:br>
            <a:r>
              <a:rPr lang="en-US" sz="2000" b="1" dirty="0"/>
              <a:t>Loan Amount</a:t>
            </a:r>
            <a:r>
              <a:rPr lang="en-US" sz="2000" dirty="0"/>
              <a:t>: $2,600,000</a:t>
            </a:r>
            <a:br>
              <a:rPr lang="en-US" sz="2000" dirty="0">
                <a:latin typeface="+mj-lt"/>
              </a:rPr>
            </a:br>
            <a:endParaRPr lang="en-US" sz="2000" dirty="0">
              <a:latin typeface="+mj-lt"/>
            </a:endParaRPr>
          </a:p>
        </p:txBody>
      </p:sp>
      <p:sp>
        <p:nvSpPr>
          <p:cNvPr id="8" name="TextBox 7">
            <a:extLst>
              <a:ext uri="{FF2B5EF4-FFF2-40B4-BE49-F238E27FC236}">
                <a16:creationId xmlns:a16="http://schemas.microsoft.com/office/drawing/2014/main" id="{95E16BEA-1C7D-E79C-3589-B8F8D51E5668}"/>
              </a:ext>
            </a:extLst>
          </p:cNvPr>
          <p:cNvSpPr txBox="1"/>
          <p:nvPr/>
        </p:nvSpPr>
        <p:spPr>
          <a:xfrm>
            <a:off x="432180" y="3991984"/>
            <a:ext cx="4590773" cy="2677656"/>
          </a:xfrm>
          <a:prstGeom prst="rect">
            <a:avLst/>
          </a:prstGeom>
          <a:noFill/>
        </p:spPr>
        <p:txBody>
          <a:bodyPr wrap="square" rtlCol="0">
            <a:spAutoFit/>
          </a:bodyPr>
          <a:lstStyle/>
          <a:p>
            <a:pPr algn="l"/>
            <a:r>
              <a:rPr lang="en-US" sz="1800" b="1" dirty="0">
                <a:ea typeface="Calibri" panose="020F0502020204030204" pitchFamily="34" charset="0"/>
              </a:rPr>
              <a:t>Problem</a:t>
            </a:r>
            <a:r>
              <a:rPr lang="en-US" sz="1800" dirty="0">
                <a:ea typeface="Calibri" panose="020F0502020204030204" pitchFamily="34" charset="0"/>
              </a:rPr>
              <a:t>: Owner was selling the building </a:t>
            </a:r>
            <a:r>
              <a:rPr lang="en-US" sz="1800" dirty="0" err="1">
                <a:ea typeface="Calibri" panose="020F0502020204030204" pitchFamily="34" charset="0"/>
              </a:rPr>
              <a:t>Itineris</a:t>
            </a:r>
            <a:r>
              <a:rPr lang="en-US" sz="1800" dirty="0">
                <a:ea typeface="Calibri" panose="020F0502020204030204" pitchFamily="34" charset="0"/>
              </a:rPr>
              <a:t> occupied. </a:t>
            </a:r>
            <a:r>
              <a:rPr lang="en-US" sz="1800" dirty="0" err="1">
                <a:ea typeface="Calibri" panose="020F0502020204030204" pitchFamily="34" charset="0"/>
              </a:rPr>
              <a:t>Itineris</a:t>
            </a:r>
            <a:r>
              <a:rPr lang="en-US" sz="1800" dirty="0">
                <a:ea typeface="Calibri" panose="020F0502020204030204" pitchFamily="34" charset="0"/>
              </a:rPr>
              <a:t> wanted to buy the building but didn’t have the money. Weinberg Foundation told </a:t>
            </a:r>
            <a:r>
              <a:rPr lang="en-US" sz="1800" dirty="0" err="1">
                <a:ea typeface="Calibri" panose="020F0502020204030204" pitchFamily="34" charset="0"/>
              </a:rPr>
              <a:t>Itineris</a:t>
            </a:r>
            <a:r>
              <a:rPr lang="en-US" sz="1800" dirty="0">
                <a:ea typeface="Calibri" panose="020F0502020204030204" pitchFamily="34" charset="0"/>
              </a:rPr>
              <a:t> they will give them a grant once they buy the building but </a:t>
            </a:r>
            <a:r>
              <a:rPr lang="en-US" sz="1800" dirty="0" err="1">
                <a:ea typeface="Calibri" panose="020F0502020204030204" pitchFamily="34" charset="0"/>
              </a:rPr>
              <a:t>Itineris</a:t>
            </a:r>
            <a:r>
              <a:rPr lang="en-US" sz="1800" dirty="0">
                <a:ea typeface="Calibri" panose="020F0502020204030204" pitchFamily="34" charset="0"/>
              </a:rPr>
              <a:t> needed the grant to buy the building.</a:t>
            </a:r>
          </a:p>
          <a:p>
            <a:pPr algn="l"/>
            <a:endParaRPr lang="en-US" sz="1800" dirty="0">
              <a:ea typeface="Calibri" panose="020F0502020204030204" pitchFamily="34" charset="0"/>
            </a:endParaRPr>
          </a:p>
          <a:p>
            <a:pPr algn="l"/>
            <a:r>
              <a:rPr lang="en-US" sz="2400" b="1" dirty="0"/>
              <a:t>Solution</a:t>
            </a:r>
            <a:r>
              <a:rPr lang="en-US" sz="2400" dirty="0"/>
              <a:t>: </a:t>
            </a:r>
            <a:r>
              <a:rPr lang="en-US" sz="2400" b="1" dirty="0">
                <a:solidFill>
                  <a:srgbClr val="53BEEA"/>
                </a:solidFill>
              </a:rPr>
              <a:t>DOF! </a:t>
            </a:r>
          </a:p>
          <a:p>
            <a:endParaRPr lang="en-US" dirty="0"/>
          </a:p>
        </p:txBody>
      </p:sp>
      <p:pic>
        <p:nvPicPr>
          <p:cNvPr id="2054" name="Picture 6" descr="Image of young adult at a table wearing headphones. Sitting next to young adult is staff member of Itineris.">
            <a:extLst>
              <a:ext uri="{FF2B5EF4-FFF2-40B4-BE49-F238E27FC236}">
                <a16:creationId xmlns:a16="http://schemas.microsoft.com/office/drawing/2014/main" id="{EAD90E28-1499-7E35-08F4-F8CAA1A44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80" y="700934"/>
            <a:ext cx="3966779" cy="29750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ries of three images showing different uses of the Iterinis building since 2010. First as a Church, then The Gristmill; and now The Point">
            <a:extLst>
              <a:ext uri="{FF2B5EF4-FFF2-40B4-BE49-F238E27FC236}">
                <a16:creationId xmlns:a16="http://schemas.microsoft.com/office/drawing/2014/main" id="{68B05188-7311-5F79-298E-D24A1E473D28}"/>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098" y="4169227"/>
            <a:ext cx="7369902" cy="20900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and white logo with a door&#10;&#10;Description automatically generated">
            <a:extLst>
              <a:ext uri="{FF2B5EF4-FFF2-40B4-BE49-F238E27FC236}">
                <a16:creationId xmlns:a16="http://schemas.microsoft.com/office/drawing/2014/main" id="{6D4FD605-541D-D480-92D3-1B5670FB0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864" y="182895"/>
            <a:ext cx="1680956" cy="1717288"/>
          </a:xfrm>
          <a:prstGeom prst="rect">
            <a:avLst/>
          </a:prstGeom>
        </p:spPr>
      </p:pic>
      <p:sp>
        <p:nvSpPr>
          <p:cNvPr id="15" name="TextBox 14">
            <a:extLst>
              <a:ext uri="{FF2B5EF4-FFF2-40B4-BE49-F238E27FC236}">
                <a16:creationId xmlns:a16="http://schemas.microsoft.com/office/drawing/2014/main" id="{551BA6AC-2D80-CFC2-F131-9C6CEBF745A2}"/>
              </a:ext>
            </a:extLst>
          </p:cNvPr>
          <p:cNvSpPr txBox="1"/>
          <p:nvPr/>
        </p:nvSpPr>
        <p:spPr>
          <a:xfrm>
            <a:off x="5455133" y="2143883"/>
            <a:ext cx="6304687" cy="2031325"/>
          </a:xfrm>
          <a:prstGeom prst="rect">
            <a:avLst/>
          </a:prstGeom>
          <a:noFill/>
        </p:spPr>
        <p:txBody>
          <a:bodyPr wrap="square" rtlCol="0">
            <a:spAutoFit/>
          </a:bodyPr>
          <a:lstStyle/>
          <a:p>
            <a:pPr algn="r"/>
            <a:r>
              <a:rPr lang="en-US" sz="1800" dirty="0">
                <a:effectLst/>
                <a:ea typeface="Calibri" panose="020F0502020204030204" pitchFamily="34" charset="0"/>
              </a:rPr>
              <a:t>The organization focuses on evidence-based programs that support autistic adults so they can live their most meaningful life. Adults participate in work </a:t>
            </a:r>
            <a:r>
              <a:rPr lang="en-US" dirty="0">
                <a:ea typeface="Calibri" panose="020F0502020204030204" pitchFamily="34" charset="0"/>
              </a:rPr>
              <a:t>a</a:t>
            </a:r>
            <a:r>
              <a:rPr lang="en-US" sz="1800" dirty="0">
                <a:effectLst/>
                <a:ea typeface="Calibri" panose="020F0502020204030204" pitchFamily="34" charset="0"/>
              </a:rPr>
              <a:t>wareness and job </a:t>
            </a:r>
            <a:r>
              <a:rPr lang="en-US" dirty="0">
                <a:ea typeface="Calibri" panose="020F0502020204030204" pitchFamily="34" charset="0"/>
              </a:rPr>
              <a:t>r</a:t>
            </a:r>
            <a:r>
              <a:rPr lang="en-US" sz="1800" dirty="0">
                <a:effectLst/>
                <a:ea typeface="Calibri" panose="020F0502020204030204" pitchFamily="34" charset="0"/>
              </a:rPr>
              <a:t>eadiness classes, social skills, community integration, decision-making and self-advocacy, technology, independent </a:t>
            </a:r>
            <a:r>
              <a:rPr lang="en-US" dirty="0">
                <a:ea typeface="Calibri" panose="020F0502020204030204" pitchFamily="34" charset="0"/>
              </a:rPr>
              <a:t>d</a:t>
            </a:r>
            <a:r>
              <a:rPr lang="en-US" sz="1800" dirty="0">
                <a:effectLst/>
                <a:ea typeface="Calibri" panose="020F0502020204030204" pitchFamily="34" charset="0"/>
              </a:rPr>
              <a:t>aily </a:t>
            </a:r>
            <a:r>
              <a:rPr lang="en-US" dirty="0">
                <a:ea typeface="Calibri" panose="020F0502020204030204" pitchFamily="34" charset="0"/>
              </a:rPr>
              <a:t>l</a:t>
            </a:r>
            <a:r>
              <a:rPr lang="en-US" sz="1800" dirty="0">
                <a:effectLst/>
                <a:ea typeface="Calibri" panose="020F0502020204030204" pitchFamily="34" charset="0"/>
              </a:rPr>
              <a:t>iving </a:t>
            </a:r>
            <a:r>
              <a:rPr lang="en-US" dirty="0">
                <a:ea typeface="Calibri" panose="020F0502020204030204" pitchFamily="34" charset="0"/>
              </a:rPr>
              <a:t>s</a:t>
            </a:r>
            <a:r>
              <a:rPr lang="en-US" sz="1800" dirty="0">
                <a:effectLst/>
                <a:ea typeface="Calibri" panose="020F0502020204030204" pitchFamily="34" charset="0"/>
              </a:rPr>
              <a:t>kills, </a:t>
            </a:r>
            <a:br>
              <a:rPr lang="en-US" sz="1800" dirty="0">
                <a:effectLst/>
                <a:ea typeface="Calibri" panose="020F0502020204030204" pitchFamily="34" charset="0"/>
              </a:rPr>
            </a:br>
            <a:r>
              <a:rPr lang="en-US" sz="1800" dirty="0">
                <a:effectLst/>
                <a:ea typeface="Calibri" panose="020F0502020204030204" pitchFamily="34" charset="0"/>
              </a:rPr>
              <a:t>functional </a:t>
            </a:r>
            <a:r>
              <a:rPr lang="en-US" dirty="0">
                <a:ea typeface="Calibri" panose="020F0502020204030204" pitchFamily="34" charset="0"/>
              </a:rPr>
              <a:t>a</a:t>
            </a:r>
            <a:r>
              <a:rPr lang="en-US" sz="1800" dirty="0">
                <a:effectLst/>
                <a:ea typeface="Calibri" panose="020F0502020204030204" pitchFamily="34" charset="0"/>
              </a:rPr>
              <a:t>cademics and fitness and wellness classes. </a:t>
            </a:r>
            <a:endParaRPr lang="en-US" sz="1600" dirty="0">
              <a:ea typeface="Calibri" panose="020F0502020204030204" pitchFamily="34" charset="0"/>
            </a:endParaRPr>
          </a:p>
          <a:p>
            <a:pPr algn="just"/>
            <a:endParaRPr lang="en-US" dirty="0"/>
          </a:p>
        </p:txBody>
      </p:sp>
    </p:spTree>
    <p:extLst>
      <p:ext uri="{BB962C8B-B14F-4D97-AF65-F5344CB8AC3E}">
        <p14:creationId xmlns:p14="http://schemas.microsoft.com/office/powerpoint/2010/main" val="241404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8462-717A-4AEF-78CE-17896CA565B0}"/>
              </a:ext>
            </a:extLst>
          </p:cNvPr>
          <p:cNvSpPr>
            <a:spLocks noGrp="1"/>
          </p:cNvSpPr>
          <p:nvPr>
            <p:ph type="title"/>
          </p:nvPr>
        </p:nvSpPr>
        <p:spPr>
          <a:xfrm>
            <a:off x="838200" y="558110"/>
            <a:ext cx="10515600" cy="1325563"/>
          </a:xfrm>
        </p:spPr>
        <p:txBody>
          <a:bodyPr>
            <a:normAutofit/>
          </a:bodyPr>
          <a:lstStyle/>
          <a:p>
            <a:pPr marL="0" marR="0">
              <a:lnSpc>
                <a:spcPct val="115000"/>
              </a:lnSpc>
              <a:spcBef>
                <a:spcPts val="0"/>
              </a:spcBef>
              <a:spcAft>
                <a:spcPts val="0"/>
              </a:spcAft>
            </a:pPr>
            <a:r>
              <a:rPr lang="en-US" sz="3600" dirty="0">
                <a:effectLst/>
                <a:latin typeface="Calibri" panose="020F0502020204030204" pitchFamily="34" charset="0"/>
                <a:ea typeface="Calibri" panose="020F0502020204030204" pitchFamily="34" charset="0"/>
                <a:cs typeface="Calibri" panose="020F0502020204030204" pitchFamily="34" charset="0"/>
              </a:rPr>
              <a:t> Inclusive Spaces in Early Childhood Education Centers</a:t>
            </a:r>
          </a:p>
        </p:txBody>
      </p:sp>
      <p:pic>
        <p:nvPicPr>
          <p:cNvPr id="7" name="Content Placeholder 6">
            <a:extLst>
              <a:ext uri="{FF2B5EF4-FFF2-40B4-BE49-F238E27FC236}">
                <a16:creationId xmlns:a16="http://schemas.microsoft.com/office/drawing/2014/main" id="{77B5A3A3-8B7D-9905-D22E-134454BF89FD}"/>
              </a:ext>
            </a:extLst>
          </p:cNvPr>
          <p:cNvPicPr>
            <a:picLocks noGrp="1" noChangeAspect="1"/>
          </p:cNvPicPr>
          <p:nvPr>
            <p:ph idx="1"/>
          </p:nvPr>
        </p:nvPicPr>
        <p:blipFill>
          <a:blip r:embed="rId2"/>
          <a:stretch>
            <a:fillRect/>
          </a:stretch>
        </p:blipFill>
        <p:spPr>
          <a:xfrm>
            <a:off x="207779" y="130226"/>
            <a:ext cx="1995418" cy="855767"/>
          </a:xfrm>
        </p:spPr>
      </p:pic>
      <p:sp>
        <p:nvSpPr>
          <p:cNvPr id="4" name="Footer Placeholder 3">
            <a:extLst>
              <a:ext uri="{FF2B5EF4-FFF2-40B4-BE49-F238E27FC236}">
                <a16:creationId xmlns:a16="http://schemas.microsoft.com/office/drawing/2014/main" id="{10C2820F-453E-2694-67F4-D8093AE9C3EF}"/>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F7F02438-A23C-3A99-ACB3-9AC65D1F475B}"/>
              </a:ext>
            </a:extLst>
          </p:cNvPr>
          <p:cNvSpPr>
            <a:spLocks noGrp="1"/>
          </p:cNvSpPr>
          <p:nvPr>
            <p:ph type="sldNum" sz="quarter" idx="12"/>
          </p:nvPr>
        </p:nvSpPr>
        <p:spPr/>
        <p:txBody>
          <a:bodyPr/>
          <a:lstStyle/>
          <a:p>
            <a:fld id="{8809C807-5321-45AE-8451-65F84D12A12A}" type="slidenum">
              <a:rPr lang="en-US" smtClean="0"/>
              <a:t>25</a:t>
            </a:fld>
            <a:endParaRPr lang="en-US"/>
          </a:p>
        </p:txBody>
      </p:sp>
      <p:sp>
        <p:nvSpPr>
          <p:cNvPr id="9" name="TextBox 8">
            <a:extLst>
              <a:ext uri="{FF2B5EF4-FFF2-40B4-BE49-F238E27FC236}">
                <a16:creationId xmlns:a16="http://schemas.microsoft.com/office/drawing/2014/main" id="{87A87FDF-3AA4-AEB0-172E-61E4D3DF96EE}"/>
              </a:ext>
            </a:extLst>
          </p:cNvPr>
          <p:cNvSpPr txBox="1"/>
          <p:nvPr/>
        </p:nvSpPr>
        <p:spPr>
          <a:xfrm>
            <a:off x="6530009" y="1883673"/>
            <a:ext cx="4949687" cy="923330"/>
          </a:xfrm>
          <a:prstGeom prst="rect">
            <a:avLst/>
          </a:prstGeom>
          <a:noFill/>
        </p:spPr>
        <p:txBody>
          <a:bodyPr wrap="square" rtlCol="0">
            <a:spAutoFit/>
          </a:bodyPr>
          <a:lstStyle/>
          <a:p>
            <a:r>
              <a:rPr lang="en-US" dirty="0"/>
              <a:t>“</a:t>
            </a:r>
            <a:r>
              <a:rPr lang="en-US" i="1" dirty="0"/>
              <a:t>Not just kids in wheelchairs….the mom with a double stroller; the grandmother who uses a walker”</a:t>
            </a:r>
          </a:p>
        </p:txBody>
      </p:sp>
      <p:sp>
        <p:nvSpPr>
          <p:cNvPr id="10" name="TextBox 9">
            <a:extLst>
              <a:ext uri="{FF2B5EF4-FFF2-40B4-BE49-F238E27FC236}">
                <a16:creationId xmlns:a16="http://schemas.microsoft.com/office/drawing/2014/main" id="{6FD30388-904D-2DBD-0EFE-14B123CC0A49}"/>
              </a:ext>
            </a:extLst>
          </p:cNvPr>
          <p:cNvSpPr txBox="1"/>
          <p:nvPr/>
        </p:nvSpPr>
        <p:spPr>
          <a:xfrm>
            <a:off x="1049705" y="1953777"/>
            <a:ext cx="4949687" cy="3416320"/>
          </a:xfrm>
          <a:prstGeom prst="rect">
            <a:avLst/>
          </a:prstGeom>
          <a:noFill/>
        </p:spPr>
        <p:txBody>
          <a:bodyPr wrap="square" rtlCol="0">
            <a:spAutoFit/>
          </a:bodyPr>
          <a:lstStyle/>
          <a:p>
            <a:r>
              <a:rPr lang="en-US" sz="1800" b="1" dirty="0">
                <a:effectLst/>
                <a:latin typeface="Arial Nova" panose="020B0504020202020204" pitchFamily="34" charset="0"/>
                <a:ea typeface="Calibri" panose="020F0502020204030204" pitchFamily="34" charset="0"/>
                <a:cs typeface="Calibri" panose="020F0502020204030204" pitchFamily="34" charset="0"/>
              </a:rPr>
              <a:t>Inclusive Spaces</a:t>
            </a:r>
            <a:r>
              <a:rPr lang="en-US" sz="1800" dirty="0">
                <a:effectLst/>
                <a:latin typeface="Arial Nova" panose="020B0504020202020204" pitchFamily="34" charset="0"/>
                <a:ea typeface="Calibri" panose="020F0502020204030204" pitchFamily="34" charset="0"/>
                <a:cs typeface="Calibri" panose="020F0502020204030204" pitchFamily="34" charset="0"/>
              </a:rPr>
              <a:t>, a micro-grant program to fund accessibility and sensory-friendly improvements in ECE facilities</a:t>
            </a:r>
          </a:p>
          <a:p>
            <a:endParaRPr lang="en-US" dirty="0">
              <a:latin typeface="Arial Nova" panose="020B0504020202020204" pitchFamily="34" charset="0"/>
              <a:ea typeface="Calibri" panose="020F0502020204030204" pitchFamily="34" charset="0"/>
              <a:cs typeface="Calibri" panose="020F0502020204030204" pitchFamily="34" charset="0"/>
            </a:endParaRPr>
          </a:p>
          <a:p>
            <a:r>
              <a:rPr lang="en-US" dirty="0">
                <a:latin typeface="Arial Nova" panose="020B0504020202020204" pitchFamily="34" charset="0"/>
                <a:ea typeface="Calibri" panose="020F0502020204030204" pitchFamily="34" charset="0"/>
                <a:cs typeface="Calibri" panose="020F0502020204030204" pitchFamily="34" charset="0"/>
              </a:rPr>
              <a:t>E</a:t>
            </a:r>
            <a:r>
              <a:rPr lang="en-US" sz="1800" dirty="0">
                <a:effectLst/>
                <a:latin typeface="Arial Nova" panose="020B0504020202020204" pitchFamily="34" charset="0"/>
                <a:ea typeface="Calibri" panose="020F0502020204030204" pitchFamily="34" charset="0"/>
                <a:cs typeface="Calibri" panose="020F0502020204030204" pitchFamily="34" charset="0"/>
              </a:rPr>
              <a:t>armarks loan origination fees from CDFI Fund DF-FA awards into </a:t>
            </a:r>
            <a:r>
              <a:rPr lang="en-US" sz="1800" b="1" dirty="0">
                <a:effectLst/>
                <a:latin typeface="Arial Nova" panose="020B0504020202020204" pitchFamily="34" charset="0"/>
                <a:ea typeface="Calibri" panose="020F0502020204030204" pitchFamily="34" charset="0"/>
                <a:cs typeface="Calibri" panose="020F0502020204030204" pitchFamily="34" charset="0"/>
              </a:rPr>
              <a:t>micro-grants to benefit ECEs</a:t>
            </a:r>
          </a:p>
          <a:p>
            <a:endParaRPr lang="en-US" dirty="0">
              <a:latin typeface="Arial Nova" panose="020B0504020202020204" pitchFamily="34" charset="0"/>
              <a:ea typeface="Calibri" panose="020F0502020204030204" pitchFamily="34" charset="0"/>
              <a:cs typeface="Calibri" panose="020F0502020204030204" pitchFamily="34" charset="0"/>
            </a:endParaRPr>
          </a:p>
          <a:p>
            <a:r>
              <a:rPr lang="en-US" sz="1800" dirty="0">
                <a:effectLst/>
                <a:latin typeface="Arial Nova" panose="020B0504020202020204" pitchFamily="34" charset="0"/>
                <a:ea typeface="Calibri" panose="020F0502020204030204" pitchFamily="34" charset="0"/>
                <a:cs typeface="Calibri" panose="020F0502020204030204" pitchFamily="34" charset="0"/>
              </a:rPr>
              <a:t> </a:t>
            </a:r>
            <a:r>
              <a:rPr lang="en-US" sz="1800" b="1" dirty="0">
                <a:effectLst/>
                <a:latin typeface="Arial Nova" panose="020B0504020202020204" pitchFamily="34" charset="0"/>
                <a:ea typeface="Calibri" panose="020F0502020204030204" pitchFamily="34" charset="0"/>
                <a:cs typeface="Calibri" panose="020F0502020204030204" pitchFamily="34" charset="0"/>
              </a:rPr>
              <a:t>$50,000 awarded to date </a:t>
            </a:r>
            <a:r>
              <a:rPr lang="en-US" sz="1800" dirty="0">
                <a:effectLst/>
                <a:latin typeface="Arial Nova" panose="020B0504020202020204" pitchFamily="34" charset="0"/>
                <a:ea typeface="Calibri" panose="020F0502020204030204" pitchFamily="34" charset="0"/>
                <a:cs typeface="Calibri" panose="020F0502020204030204" pitchFamily="34" charset="0"/>
              </a:rPr>
              <a:t>to centers in Detroit and Grand Rapids in MI and Chicago and East St. Louis in IL.</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Arial Nova" panose="020B0504020202020204" pitchFamily="34" charset="0"/>
              <a:ea typeface="Calibri" panose="020F0502020204030204" pitchFamily="34" charset="0"/>
              <a:cs typeface="Calibri" panose="020F0502020204030204" pitchFamily="34" charset="0"/>
            </a:endParaRPr>
          </a:p>
        </p:txBody>
      </p:sp>
      <p:pic>
        <p:nvPicPr>
          <p:cNvPr id="11" name="Picture 10" descr="Adults and children enjoying recess on a playground. One child uses a wheelchair and joins in the activities.">
            <a:extLst>
              <a:ext uri="{FF2B5EF4-FFF2-40B4-BE49-F238E27FC236}">
                <a16:creationId xmlns:a16="http://schemas.microsoft.com/office/drawing/2014/main" id="{3F995137-20A3-0F8F-4B16-FCB6B99F1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940" y="2887862"/>
            <a:ext cx="3081655" cy="2020570"/>
          </a:xfrm>
          <a:prstGeom prst="rect">
            <a:avLst/>
          </a:prstGeom>
        </p:spPr>
      </p:pic>
      <p:sp>
        <p:nvSpPr>
          <p:cNvPr id="12" name="TextBox 11">
            <a:extLst>
              <a:ext uri="{FF2B5EF4-FFF2-40B4-BE49-F238E27FC236}">
                <a16:creationId xmlns:a16="http://schemas.microsoft.com/office/drawing/2014/main" id="{B2B94166-C08A-7000-DACA-F5CB1B794271}"/>
              </a:ext>
            </a:extLst>
          </p:cNvPr>
          <p:cNvSpPr txBox="1"/>
          <p:nvPr/>
        </p:nvSpPr>
        <p:spPr>
          <a:xfrm>
            <a:off x="6766560" y="5276088"/>
            <a:ext cx="4837176" cy="923330"/>
          </a:xfrm>
          <a:prstGeom prst="rect">
            <a:avLst/>
          </a:prstGeom>
          <a:noFill/>
        </p:spPr>
        <p:txBody>
          <a:bodyPr wrap="square" rtlCol="0">
            <a:spAutoFit/>
          </a:bodyPr>
          <a:lstStyle/>
          <a:p>
            <a:r>
              <a:rPr lang="en-US" i="1" dirty="0"/>
              <a:t>“Make ECE spaces more welcoming to neurodivergent clients …. Think of replacing those buzzing fluorescent lights.”</a:t>
            </a:r>
          </a:p>
        </p:txBody>
      </p:sp>
    </p:spTree>
    <p:extLst>
      <p:ext uri="{BB962C8B-B14F-4D97-AF65-F5344CB8AC3E}">
        <p14:creationId xmlns:p14="http://schemas.microsoft.com/office/powerpoint/2010/main" val="405032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2587-3A3D-9287-AEC2-9BF0B3E30EA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E467486-FFA4-CB24-1724-7F6FD0877DCE}"/>
              </a:ext>
            </a:extLst>
          </p:cNvPr>
          <p:cNvSpPr txBox="1">
            <a:spLocks noGrp="1"/>
          </p:cNvSpPr>
          <p:nvPr>
            <p:ph type="title" idx="4294967295"/>
          </p:nvPr>
        </p:nvSpPr>
        <p:spPr>
          <a:xfrm>
            <a:off x="626491" y="397625"/>
            <a:ext cx="11679809" cy="553998"/>
          </a:xfrm>
          <a:prstGeom prst="rect">
            <a:avLst/>
          </a:prstGeom>
        </p:spPr>
        <p:txBody>
          <a:bodyPr vert="horz" wrap="square" lIns="0" tIns="0" rIns="0" bIns="0" rtlCol="0">
            <a:spAutoFit/>
          </a:bodyPr>
          <a:lstStyle/>
          <a:p>
            <a:pPr marL="9524" algn="ctr"/>
            <a:r>
              <a:rPr lang="en-US" b="1" dirty="0">
                <a:solidFill>
                  <a:srgbClr val="000000"/>
                </a:solidFill>
              </a:rPr>
              <a:t>Impact of Disability Finance</a:t>
            </a:r>
            <a:endParaRPr b="1" dirty="0">
              <a:solidFill>
                <a:srgbClr val="000000"/>
              </a:solidFill>
            </a:endParaRPr>
          </a:p>
        </p:txBody>
      </p:sp>
      <p:pic>
        <p:nvPicPr>
          <p:cNvPr id="7" name="Picture 6" descr="Northwest Access Fund Logo. Icon of a cartoon person reaching for a star. ">
            <a:extLst>
              <a:ext uri="{FF2B5EF4-FFF2-40B4-BE49-F238E27FC236}">
                <a16:creationId xmlns:a16="http://schemas.microsoft.com/office/drawing/2014/main" id="{9F558B38-F902-8841-787B-0D0602775CE0}"/>
              </a:ext>
            </a:extLst>
          </p:cNvPr>
          <p:cNvPicPr>
            <a:picLocks noChangeAspect="1"/>
          </p:cNvPicPr>
          <p:nvPr/>
        </p:nvPicPr>
        <p:blipFill rotWithShape="1">
          <a:blip r:embed="rId3">
            <a:extLst>
              <a:ext uri="{28A0092B-C50C-407E-A947-70E740481C1C}">
                <a14:useLocalDpi xmlns:a14="http://schemas.microsoft.com/office/drawing/2010/main" val="0"/>
              </a:ext>
            </a:extLst>
          </a:blip>
          <a:srcRect l="20400" t="55381" r="18609" b="21637"/>
          <a:stretch/>
        </p:blipFill>
        <p:spPr>
          <a:xfrm>
            <a:off x="0" y="16119"/>
            <a:ext cx="2757487" cy="1342657"/>
          </a:xfrm>
          <a:prstGeom prst="rect">
            <a:avLst/>
          </a:prstGeom>
        </p:spPr>
      </p:pic>
      <p:sp>
        <p:nvSpPr>
          <p:cNvPr id="13" name="TextBox 12">
            <a:extLst>
              <a:ext uri="{FF2B5EF4-FFF2-40B4-BE49-F238E27FC236}">
                <a16:creationId xmlns:a16="http://schemas.microsoft.com/office/drawing/2014/main" id="{50CCF2C3-828B-4F37-DBCC-8A9427AE7D9B}"/>
              </a:ext>
            </a:extLst>
          </p:cNvPr>
          <p:cNvSpPr txBox="1"/>
          <p:nvPr/>
        </p:nvSpPr>
        <p:spPr>
          <a:xfrm>
            <a:off x="-851990" y="1358776"/>
            <a:ext cx="5839904" cy="2554545"/>
          </a:xfrm>
          <a:prstGeom prst="rect">
            <a:avLst/>
          </a:prstGeom>
          <a:noFill/>
        </p:spPr>
        <p:txBody>
          <a:bodyPr wrap="square" rtlCol="0">
            <a:spAutoFit/>
          </a:bodyPr>
          <a:lstStyle/>
          <a:p>
            <a:pPr lvl="1">
              <a:spcBef>
                <a:spcPts val="1200"/>
              </a:spcBef>
            </a:pPr>
            <a:r>
              <a:rPr lang="en-US" sz="2400" b="1" dirty="0">
                <a:latin typeface="Segoe UI" panose="020B0502040204020203" pitchFamily="34" charset="0"/>
                <a:cs typeface="Segoe UI" panose="020B0502040204020203" pitchFamily="34" charset="0"/>
              </a:rPr>
              <a:t> 			</a:t>
            </a:r>
            <a:endParaRPr lang="en-US" sz="2400" dirty="0">
              <a:latin typeface="Segoe UI" panose="020B0502040204020203" pitchFamily="34" charset="0"/>
              <a:cs typeface="Segoe UI" panose="020B0502040204020203" pitchFamily="34" charset="0"/>
            </a:endParaRPr>
          </a:p>
          <a:p>
            <a:pPr lvl="1">
              <a:spcBef>
                <a:spcPts val="1200"/>
              </a:spcBef>
            </a:pPr>
            <a:r>
              <a:rPr lang="en-US" sz="2400" dirty="0">
                <a:latin typeface="Segoe UI" panose="020B0502040204020203" pitchFamily="34" charset="0"/>
                <a:cs typeface="Segoe UI" panose="020B0502040204020203" pitchFamily="34" charset="0"/>
              </a:rPr>
              <a:t>	</a:t>
            </a:r>
          </a:p>
          <a:p>
            <a:pPr lvl="1">
              <a:spcBef>
                <a:spcPts val="1200"/>
              </a:spcBef>
            </a:pPr>
            <a:endParaRPr lang="en-US" sz="2400" dirty="0">
              <a:latin typeface="Segoe UI" panose="020B0502040204020203" pitchFamily="34" charset="0"/>
              <a:cs typeface="Segoe UI" panose="020B0502040204020203" pitchFamily="34" charset="0"/>
            </a:endParaRPr>
          </a:p>
          <a:p>
            <a:pPr lvl="1">
              <a:spcBef>
                <a:spcPts val="1200"/>
              </a:spcBef>
            </a:pPr>
            <a:endParaRPr lang="en-US" sz="2400" dirty="0">
              <a:latin typeface="Segoe UI" panose="020B0502040204020203" pitchFamily="34" charset="0"/>
              <a:cs typeface="Segoe UI" panose="020B0502040204020203" pitchFamily="34" charset="0"/>
            </a:endParaRPr>
          </a:p>
          <a:p>
            <a:pPr lvl="1">
              <a:spcBef>
                <a:spcPts val="1200"/>
              </a:spcBef>
            </a:pPr>
            <a:r>
              <a:rPr lang="en-US" sz="2400" dirty="0">
                <a:latin typeface="Segoe UI" panose="020B0502040204020203" pitchFamily="34" charset="0"/>
                <a:cs typeface="Segoe UI" panose="020B0502040204020203" pitchFamily="34" charset="0"/>
              </a:rPr>
              <a:t>	</a:t>
            </a:r>
          </a:p>
        </p:txBody>
      </p:sp>
      <p:sp>
        <p:nvSpPr>
          <p:cNvPr id="15" name="TextBox 14">
            <a:extLst>
              <a:ext uri="{FF2B5EF4-FFF2-40B4-BE49-F238E27FC236}">
                <a16:creationId xmlns:a16="http://schemas.microsoft.com/office/drawing/2014/main" id="{D0ACF5BF-D563-F819-2C87-585B479EC367}"/>
              </a:ext>
            </a:extLst>
          </p:cNvPr>
          <p:cNvSpPr txBox="1"/>
          <p:nvPr/>
        </p:nvSpPr>
        <p:spPr>
          <a:xfrm>
            <a:off x="963899" y="7805678"/>
            <a:ext cx="6257119" cy="5724644"/>
          </a:xfrm>
          <a:prstGeom prst="rect">
            <a:avLst/>
          </a:prstGeom>
          <a:noFill/>
        </p:spPr>
        <p:txBody>
          <a:bodyPr wrap="square" rtlCol="0">
            <a:spAutoFit/>
          </a:bodyPr>
          <a:lstStyle/>
          <a:p>
            <a:pPr marL="1828800" marR="0" indent="-1828800" algn="ctr">
              <a:spcBef>
                <a:spcPts val="0"/>
              </a:spcBef>
              <a:spcAft>
                <a:spcPts val="0"/>
              </a:spcAft>
            </a:pPr>
            <a:r>
              <a:rPr lang="en-US" sz="2400" b="1" dirty="0">
                <a:latin typeface="Segoe UI" panose="020B0502040204020203" pitchFamily="34" charset="0"/>
                <a:cs typeface="Segoe UI" panose="020B0502040204020203" pitchFamily="34" charset="0"/>
              </a:rPr>
              <a:t>Case Study</a:t>
            </a:r>
          </a:p>
          <a:p>
            <a:pPr marL="1828800" marR="0" indent="-1828800" algn="ctr">
              <a:spcBef>
                <a:spcPts val="0"/>
              </a:spcBef>
              <a:spcAft>
                <a:spcPts val="0"/>
              </a:spcAft>
            </a:pPr>
            <a:endParaRPr lang="en-US" b="1" dirty="0">
              <a:latin typeface="Segoe UI" panose="020B0502040204020203" pitchFamily="34" charset="0"/>
              <a:cs typeface="Segoe UI" panose="020B0502040204020203" pitchFamily="34" charset="0"/>
            </a:endParaRPr>
          </a:p>
          <a:p>
            <a:pPr marL="1828800" marR="0" indent="-1828800" algn="ctr">
              <a:spcBef>
                <a:spcPts val="0"/>
              </a:spcBef>
              <a:spcAft>
                <a:spcPts val="0"/>
              </a:spcAft>
            </a:pPr>
            <a:r>
              <a:rPr lang="en-US" b="1" dirty="0">
                <a:latin typeface="Segoe UI" panose="020B0502040204020203" pitchFamily="34" charset="0"/>
                <a:cs typeface="Segoe UI" panose="020B0502040204020203" pitchFamily="34" charset="0"/>
              </a:rPr>
              <a:t>Loan Details</a:t>
            </a:r>
          </a:p>
          <a:p>
            <a:pPr marL="1828800" marR="0" indent="-1828800">
              <a:spcBef>
                <a:spcPts val="0"/>
              </a:spcBef>
              <a:spcAft>
                <a:spcPts val="0"/>
              </a:spcAft>
            </a:pPr>
            <a:endParaRPr lang="en-US" b="1" dirty="0">
              <a:latin typeface="Segoe UI" panose="020B0502040204020203" pitchFamily="34" charset="0"/>
              <a:cs typeface="Segoe UI" panose="020B0502040204020203" pitchFamily="34" charset="0"/>
            </a:endParaRP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Purpose</a:t>
            </a:r>
            <a:r>
              <a:rPr lang="en-US" dirty="0">
                <a:latin typeface="Segoe UI" panose="020B0502040204020203" pitchFamily="34" charset="0"/>
                <a:cs typeface="Segoe UI" panose="020B0502040204020203" pitchFamily="34" charset="0"/>
              </a:rPr>
              <a:t>: 	Refinance high-interest debt the client took on to afford bathroom and car repairs; she was paying $662/month on outstanding debt</a:t>
            </a:r>
          </a:p>
          <a:p>
            <a:pPr marL="1828800" marR="0" indent="-1828800">
              <a:spcBef>
                <a:spcPts val="0"/>
              </a:spcBef>
              <a:spcAft>
                <a:spcPts val="0"/>
              </a:spcAft>
            </a:pPr>
            <a:endParaRPr lang="en-US" dirty="0">
              <a:latin typeface="Segoe UI" panose="020B0502040204020203" pitchFamily="34" charset="0"/>
              <a:cs typeface="Segoe UI" panose="020B0502040204020203" pitchFamily="34" charset="0"/>
            </a:endParaRP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Amount:	</a:t>
            </a:r>
            <a:r>
              <a:rPr lang="en-US" dirty="0">
                <a:latin typeface="Segoe UI" panose="020B0502040204020203" pitchFamily="34" charset="0"/>
                <a:cs typeface="Segoe UI" panose="020B0502040204020203" pitchFamily="34" charset="0"/>
              </a:rPr>
              <a:t>$4,650</a:t>
            </a: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Term: </a:t>
            </a:r>
            <a:r>
              <a:rPr lang="en-US" dirty="0">
                <a:latin typeface="Segoe UI" panose="020B0502040204020203" pitchFamily="34" charset="0"/>
                <a:cs typeface="Segoe UI" panose="020B0502040204020203" pitchFamily="34" charset="0"/>
              </a:rPr>
              <a:t>	30 months</a:t>
            </a: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Mo. Payment: 	</a:t>
            </a:r>
            <a:r>
              <a:rPr lang="en-US" dirty="0">
                <a:latin typeface="Segoe UI" panose="020B0502040204020203" pitchFamily="34" charset="0"/>
                <a:cs typeface="Segoe UI" panose="020B0502040204020203" pitchFamily="34" charset="0"/>
              </a:rPr>
              <a:t>$165.21	 </a:t>
            </a:r>
          </a:p>
          <a:p>
            <a:pPr marL="1828800" marR="0" indent="-1828800">
              <a:spcBef>
                <a:spcPts val="0"/>
              </a:spcBef>
              <a:spcAft>
                <a:spcPts val="0"/>
              </a:spcAft>
            </a:pPr>
            <a:endParaRPr lang="en-US" dirty="0">
              <a:latin typeface="Segoe UI" panose="020B0502040204020203" pitchFamily="34" charset="0"/>
              <a:cs typeface="Segoe UI" panose="020B0502040204020203" pitchFamily="34" charset="0"/>
            </a:endParaRPr>
          </a:p>
          <a:p>
            <a:pPr marL="1828800" marR="0" indent="-1828800" algn="ctr">
              <a:spcBef>
                <a:spcPts val="0"/>
              </a:spcBef>
              <a:spcAft>
                <a:spcPts val="0"/>
              </a:spcAft>
            </a:pPr>
            <a:r>
              <a:rPr lang="en-US" b="1" dirty="0">
                <a:latin typeface="Segoe UI" panose="020B0502040204020203" pitchFamily="34" charset="0"/>
                <a:cs typeface="Segoe UI" panose="020B0502040204020203" pitchFamily="34" charset="0"/>
              </a:rPr>
              <a:t>Borrower Profile</a:t>
            </a:r>
          </a:p>
          <a:p>
            <a:pPr marL="1828800" marR="0" indent="-1828800" algn="ctr">
              <a:spcBef>
                <a:spcPts val="0"/>
              </a:spcBef>
              <a:spcAft>
                <a:spcPts val="0"/>
              </a:spcAft>
            </a:pPr>
            <a:endParaRPr lang="en-US" dirty="0">
              <a:latin typeface="Segoe UI" panose="020B0502040204020203" pitchFamily="34" charset="0"/>
              <a:cs typeface="Segoe UI" panose="020B0502040204020203" pitchFamily="34" charset="0"/>
            </a:endParaRP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Credit Score:	</a:t>
            </a:r>
            <a:r>
              <a:rPr lang="en-US" dirty="0">
                <a:latin typeface="Segoe UI" panose="020B0502040204020203" pitchFamily="34" charset="0"/>
                <a:cs typeface="Segoe UI" panose="020B0502040204020203" pitchFamily="34" charset="0"/>
              </a:rPr>
              <a:t>584</a:t>
            </a: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Monthly Income: </a:t>
            </a:r>
            <a:r>
              <a:rPr lang="en-US" dirty="0">
                <a:latin typeface="Segoe UI" panose="020B0502040204020203" pitchFamily="34" charset="0"/>
                <a:cs typeface="Segoe UI" panose="020B0502040204020203" pitchFamily="34" charset="0"/>
              </a:rPr>
              <a:t>$1,102</a:t>
            </a:r>
          </a:p>
          <a:p>
            <a:pPr marL="1828800" marR="0" indent="-1828800">
              <a:spcBef>
                <a:spcPts val="0"/>
              </a:spcBef>
              <a:spcAft>
                <a:spcPts val="0"/>
              </a:spcAft>
            </a:pPr>
            <a:r>
              <a:rPr lang="en-US" b="1" dirty="0">
                <a:latin typeface="Segoe UI" panose="020B0502040204020203" pitchFamily="34" charset="0"/>
                <a:cs typeface="Segoe UI" panose="020B0502040204020203" pitchFamily="34" charset="0"/>
              </a:rPr>
              <a:t>Income Sources: </a:t>
            </a:r>
            <a:r>
              <a:rPr lang="en-US" dirty="0">
                <a:latin typeface="Segoe UI" panose="020B0502040204020203" pitchFamily="34" charset="0"/>
                <a:cs typeface="Segoe UI" panose="020B0502040204020203" pitchFamily="34" charset="0"/>
              </a:rPr>
              <a:t>	Social Security Disability Insurance(SSDI) &amp; tribal reimbursements for Medicare, cell phone and groceries</a:t>
            </a:r>
          </a:p>
        </p:txBody>
      </p:sp>
      <p:pic>
        <p:nvPicPr>
          <p:cNvPr id="18" name="Picture 17" descr="Icons representing stated impact of Assistive Technology from borrowers surveyed: &#10;The technology helped me...&#10;Interact with friends and loved ones (85%)&#10;Perform activities of daily living (73%)&#10;Perform important life roles (64%)&#10;Communicate (62%)&#10;Stay in my chosen home (45%)">
            <a:extLst>
              <a:ext uri="{FF2B5EF4-FFF2-40B4-BE49-F238E27FC236}">
                <a16:creationId xmlns:a16="http://schemas.microsoft.com/office/drawing/2014/main" id="{CCA795C0-F555-BE21-7975-CB570830064E}"/>
              </a:ext>
            </a:extLst>
          </p:cNvPr>
          <p:cNvPicPr>
            <a:picLocks noChangeAspect="1"/>
          </p:cNvPicPr>
          <p:nvPr/>
        </p:nvPicPr>
        <p:blipFill rotWithShape="1">
          <a:blip r:embed="rId4"/>
          <a:srcRect l="1023" r="1150" b="770"/>
          <a:stretch/>
        </p:blipFill>
        <p:spPr>
          <a:xfrm>
            <a:off x="1607128" y="1298594"/>
            <a:ext cx="9348305" cy="2459750"/>
          </a:xfrm>
          <a:prstGeom prst="rect">
            <a:avLst/>
          </a:prstGeom>
        </p:spPr>
      </p:pic>
      <p:sp>
        <p:nvSpPr>
          <p:cNvPr id="20" name="TextBox 19">
            <a:extLst>
              <a:ext uri="{FF2B5EF4-FFF2-40B4-BE49-F238E27FC236}">
                <a16:creationId xmlns:a16="http://schemas.microsoft.com/office/drawing/2014/main" id="{6C8F5F42-5859-3F29-AA4A-51523AC9A7A2}"/>
              </a:ext>
            </a:extLst>
          </p:cNvPr>
          <p:cNvSpPr txBox="1"/>
          <p:nvPr/>
        </p:nvSpPr>
        <p:spPr>
          <a:xfrm>
            <a:off x="4894407" y="4105316"/>
            <a:ext cx="6687994" cy="1477328"/>
          </a:xfrm>
          <a:prstGeom prst="rect">
            <a:avLst/>
          </a:prstGeom>
          <a:noFill/>
        </p:spPr>
        <p:txBody>
          <a:bodyPr wrap="square" rtlCol="0">
            <a:spAutoFit/>
          </a:bodyPr>
          <a:lstStyle/>
          <a:p>
            <a:r>
              <a:rPr lang="en-US" dirty="0">
                <a:latin typeface="Arial" panose="020B0604020202020204" pitchFamily="34" charset="0"/>
              </a:rPr>
              <a:t>[In our new van] “Josh is </a:t>
            </a:r>
            <a:r>
              <a:rPr lang="en-US" b="0" dirty="0">
                <a:effectLst/>
                <a:latin typeface="Arial" panose="020B0604020202020204" pitchFamily="34" charset="0"/>
              </a:rPr>
              <a:t>so much more comfortable because he is facing the right way and has shoulder seat belt which helps him sit better. Sitting better makes his breath control easier so he isn't so exhausted after a conversation, and he is easier to understand. I have to stop I get tears.... THANK YOU!"</a:t>
            </a:r>
            <a:endParaRPr lang="en-US" dirty="0"/>
          </a:p>
        </p:txBody>
      </p:sp>
      <p:pic>
        <p:nvPicPr>
          <p:cNvPr id="21" name="Content Placeholder 4" descr="A mother standing behind her son who uses a wheelchair. They are in front of their modified van. ">
            <a:extLst>
              <a:ext uri="{FF2B5EF4-FFF2-40B4-BE49-F238E27FC236}">
                <a16:creationId xmlns:a16="http://schemas.microsoft.com/office/drawing/2014/main" id="{EDF6755C-5445-9FE7-F47A-E6A3D38B6981}"/>
              </a:ext>
            </a:extLst>
          </p:cNvPr>
          <p:cNvPicPr>
            <a:picLocks noChangeAspect="1"/>
          </p:cNvPicPr>
          <p:nvPr/>
        </p:nvPicPr>
        <p:blipFill>
          <a:blip r:embed="rId5"/>
          <a:stretch>
            <a:fillRect/>
          </a:stretch>
        </p:blipFill>
        <p:spPr>
          <a:xfrm>
            <a:off x="178215" y="3818526"/>
            <a:ext cx="4430566" cy="2459750"/>
          </a:xfrm>
          <a:prstGeom prst="rect">
            <a:avLst/>
          </a:prstGeom>
        </p:spPr>
      </p:pic>
    </p:spTree>
    <p:extLst>
      <p:ext uri="{BB962C8B-B14F-4D97-AF65-F5344CB8AC3E}">
        <p14:creationId xmlns:p14="http://schemas.microsoft.com/office/powerpoint/2010/main" val="36900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C0BC-2FF4-D087-0FE2-27BD872EF3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A28F46-7DBC-D8CC-E22D-09923B38050D}"/>
              </a:ext>
            </a:extLst>
          </p:cNvPr>
          <p:cNvSpPr txBox="1"/>
          <p:nvPr/>
        </p:nvSpPr>
        <p:spPr>
          <a:xfrm>
            <a:off x="4888390" y="5907134"/>
            <a:ext cx="4048125" cy="461665"/>
          </a:xfrm>
          <a:prstGeom prst="rect">
            <a:avLst/>
          </a:prstGeom>
          <a:noFill/>
        </p:spPr>
        <p:txBody>
          <a:bodyPr wrap="square" rtlCol="0">
            <a:spAutoFit/>
          </a:bodyPr>
          <a:lstStyle/>
          <a:p>
            <a:r>
              <a:rPr lang="en-US" sz="2400" dirty="0">
                <a:hlinkClick r:id="rId2"/>
              </a:rPr>
              <a:t>disability-finance.org</a:t>
            </a:r>
            <a:endParaRPr lang="en-US" sz="2400" dirty="0"/>
          </a:p>
        </p:txBody>
      </p:sp>
      <p:sp>
        <p:nvSpPr>
          <p:cNvPr id="3" name="Footer Placeholder 2">
            <a:extLst>
              <a:ext uri="{FF2B5EF4-FFF2-40B4-BE49-F238E27FC236}">
                <a16:creationId xmlns:a16="http://schemas.microsoft.com/office/drawing/2014/main" id="{56A258EE-239C-011A-2F27-A48AA3554AB7}"/>
              </a:ext>
            </a:extLst>
          </p:cNvPr>
          <p:cNvSpPr>
            <a:spLocks noGrp="1"/>
          </p:cNvSpPr>
          <p:nvPr>
            <p:ph type="ftr" sz="quarter" idx="11"/>
          </p:nvPr>
        </p:nvSpPr>
        <p:spPr/>
        <p:txBody>
          <a:bodyPr/>
          <a:lstStyle/>
          <a:p>
            <a:r>
              <a:rPr lang="en-US"/>
              <a:t>OFN Conference 2024 -- Disability Finance Presentation</a:t>
            </a:r>
          </a:p>
        </p:txBody>
      </p:sp>
      <p:sp>
        <p:nvSpPr>
          <p:cNvPr id="4" name="Slide Number Placeholder 3">
            <a:extLst>
              <a:ext uri="{FF2B5EF4-FFF2-40B4-BE49-F238E27FC236}">
                <a16:creationId xmlns:a16="http://schemas.microsoft.com/office/drawing/2014/main" id="{0B97134B-E6D8-2D14-4782-FA61318D7BEB}"/>
              </a:ext>
            </a:extLst>
          </p:cNvPr>
          <p:cNvSpPr>
            <a:spLocks noGrp="1"/>
          </p:cNvSpPr>
          <p:nvPr>
            <p:ph type="sldNum" sz="quarter" idx="12"/>
          </p:nvPr>
        </p:nvSpPr>
        <p:spPr/>
        <p:txBody>
          <a:bodyPr/>
          <a:lstStyle/>
          <a:p>
            <a:fld id="{8809C807-5321-45AE-8451-65F84D12A12A}" type="slidenum">
              <a:rPr lang="en-US" smtClean="0"/>
              <a:t>27</a:t>
            </a:fld>
            <a:endParaRPr lang="en-US"/>
          </a:p>
        </p:txBody>
      </p:sp>
      <p:pic>
        <p:nvPicPr>
          <p:cNvPr id="7" name="Picture 6" descr="Three image panel representing National Disability Finance Coalitions area of work&#10;1st - Initiatives: a picture of white man using wheelchair putting laundry in front loading washing machine &#10;2nd - Expertise: a picture of a black blind woman playing a keyboard and smiling&#10;3rd - Advocacy: a picture of a yound adult white woman using a wheelchair pulled into the passenger seat of a modified vehicle.">
            <a:extLst>
              <a:ext uri="{FF2B5EF4-FFF2-40B4-BE49-F238E27FC236}">
                <a16:creationId xmlns:a16="http://schemas.microsoft.com/office/drawing/2014/main" id="{F2C607C3-37B5-AC9B-F108-165244276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22" y="2928122"/>
            <a:ext cx="11070312" cy="3100116"/>
          </a:xfrm>
          <a:prstGeom prst="rect">
            <a:avLst/>
          </a:prstGeom>
        </p:spPr>
      </p:pic>
      <p:pic>
        <p:nvPicPr>
          <p:cNvPr id="9" name="Picture 8" descr="Text that reads: “Bridging the CDFI and Disability Communities.”">
            <a:extLst>
              <a:ext uri="{FF2B5EF4-FFF2-40B4-BE49-F238E27FC236}">
                <a16:creationId xmlns:a16="http://schemas.microsoft.com/office/drawing/2014/main" id="{4C9DEC98-8919-FCFB-00F1-1D16CA3E848B}"/>
              </a:ext>
            </a:extLst>
          </p:cNvPr>
          <p:cNvPicPr>
            <a:picLocks noChangeAspect="1"/>
          </p:cNvPicPr>
          <p:nvPr/>
        </p:nvPicPr>
        <p:blipFill>
          <a:blip r:embed="rId4">
            <a:extLst>
              <a:ext uri="{28A0092B-C50C-407E-A947-70E740481C1C}">
                <a14:useLocalDpi xmlns:a14="http://schemas.microsoft.com/office/drawing/2010/main" val="0"/>
              </a:ext>
            </a:extLst>
          </a:blip>
          <a:srcRect t="78574"/>
          <a:stretch/>
        </p:blipFill>
        <p:spPr>
          <a:xfrm>
            <a:off x="3335087" y="2282874"/>
            <a:ext cx="5930900" cy="541352"/>
          </a:xfrm>
          <a:prstGeom prst="rect">
            <a:avLst/>
          </a:prstGeom>
        </p:spPr>
      </p:pic>
      <p:pic>
        <p:nvPicPr>
          <p:cNvPr id="10" name="Picture 9" descr="National Disability Finance Coalition Logo">
            <a:extLst>
              <a:ext uri="{FF2B5EF4-FFF2-40B4-BE49-F238E27FC236}">
                <a16:creationId xmlns:a16="http://schemas.microsoft.com/office/drawing/2014/main" id="{051661E2-8EC5-0DC6-7A97-14F8C7C89A95}"/>
              </a:ext>
            </a:extLst>
          </p:cNvPr>
          <p:cNvPicPr>
            <a:picLocks noChangeAspect="1"/>
          </p:cNvPicPr>
          <p:nvPr/>
        </p:nvPicPr>
        <p:blipFill>
          <a:blip r:embed="rId5"/>
          <a:stretch>
            <a:fillRect/>
          </a:stretch>
        </p:blipFill>
        <p:spPr>
          <a:xfrm>
            <a:off x="4269189" y="83728"/>
            <a:ext cx="3653621" cy="1974930"/>
          </a:xfrm>
          <a:prstGeom prst="rect">
            <a:avLst/>
          </a:prstGeom>
        </p:spPr>
      </p:pic>
    </p:spTree>
    <p:extLst>
      <p:ext uri="{BB962C8B-B14F-4D97-AF65-F5344CB8AC3E}">
        <p14:creationId xmlns:p14="http://schemas.microsoft.com/office/powerpoint/2010/main" val="3001902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 Disability Finance Coalition Logo">
            <a:extLst>
              <a:ext uri="{FF2B5EF4-FFF2-40B4-BE49-F238E27FC236}">
                <a16:creationId xmlns:a16="http://schemas.microsoft.com/office/drawing/2014/main" id="{72CDEB3E-E151-A52F-BF87-37BE1FD69B45}"/>
              </a:ext>
            </a:extLst>
          </p:cNvPr>
          <p:cNvPicPr>
            <a:picLocks noChangeAspect="1"/>
          </p:cNvPicPr>
          <p:nvPr/>
        </p:nvPicPr>
        <p:blipFill>
          <a:blip r:embed="rId2"/>
          <a:stretch>
            <a:fillRect/>
          </a:stretch>
        </p:blipFill>
        <p:spPr>
          <a:xfrm>
            <a:off x="8120985" y="365125"/>
            <a:ext cx="2452291" cy="1325563"/>
          </a:xfrm>
          <a:prstGeom prst="rect">
            <a:avLst/>
          </a:prstGeom>
        </p:spPr>
      </p:pic>
      <p:sp>
        <p:nvSpPr>
          <p:cNvPr id="3" name="Title 2">
            <a:extLst>
              <a:ext uri="{FF2B5EF4-FFF2-40B4-BE49-F238E27FC236}">
                <a16:creationId xmlns:a16="http://schemas.microsoft.com/office/drawing/2014/main" id="{9109046A-7FCF-D254-4899-005F68970801}"/>
              </a:ext>
            </a:extLst>
          </p:cNvPr>
          <p:cNvSpPr>
            <a:spLocks noGrp="1"/>
          </p:cNvSpPr>
          <p:nvPr>
            <p:ph type="title"/>
          </p:nvPr>
        </p:nvSpPr>
        <p:spPr/>
        <p:txBody>
          <a:bodyPr/>
          <a:lstStyle/>
          <a:p>
            <a:r>
              <a:rPr lang="en-US" b="1" dirty="0"/>
              <a:t>NDFC Programs</a:t>
            </a:r>
          </a:p>
        </p:txBody>
      </p:sp>
      <p:sp>
        <p:nvSpPr>
          <p:cNvPr id="4" name="Content Placeholder 3">
            <a:extLst>
              <a:ext uri="{FF2B5EF4-FFF2-40B4-BE49-F238E27FC236}">
                <a16:creationId xmlns:a16="http://schemas.microsoft.com/office/drawing/2014/main" id="{D7723DED-89CA-A411-146A-FC5976CA6F80}"/>
              </a:ext>
            </a:extLst>
          </p:cNvPr>
          <p:cNvSpPr>
            <a:spLocks noGrp="1"/>
          </p:cNvSpPr>
          <p:nvPr>
            <p:ph idx="1"/>
          </p:nvPr>
        </p:nvSpPr>
        <p:spPr>
          <a:xfrm>
            <a:off x="838200" y="1825625"/>
            <a:ext cx="5538537" cy="4351338"/>
          </a:xfrm>
        </p:spPr>
        <p:txBody>
          <a:bodyPr>
            <a:normAutofit/>
          </a:bodyPr>
          <a:lstStyle/>
          <a:p>
            <a:pPr>
              <a:spcAft>
                <a:spcPts val="1200"/>
              </a:spcAft>
            </a:pPr>
            <a:r>
              <a:rPr lang="en-US" dirty="0"/>
              <a:t>Peer learning</a:t>
            </a:r>
          </a:p>
          <a:p>
            <a:pPr>
              <a:spcAft>
                <a:spcPts val="1200"/>
              </a:spcAft>
            </a:pPr>
            <a:r>
              <a:rPr lang="en-US" dirty="0"/>
              <a:t>Disability Finance training </a:t>
            </a:r>
          </a:p>
          <a:p>
            <a:pPr>
              <a:spcAft>
                <a:spcPts val="1200"/>
              </a:spcAft>
            </a:pPr>
            <a:r>
              <a:rPr lang="en-US" dirty="0"/>
              <a:t>Advocacy</a:t>
            </a:r>
          </a:p>
          <a:p>
            <a:pPr>
              <a:spcAft>
                <a:spcPts val="1200"/>
              </a:spcAft>
            </a:pPr>
            <a:r>
              <a:rPr lang="en-US" dirty="0"/>
              <a:t>Affinity Groups:</a:t>
            </a:r>
          </a:p>
          <a:p>
            <a:pPr lvl="1">
              <a:spcAft>
                <a:spcPts val="1200"/>
              </a:spcAft>
            </a:pPr>
            <a:r>
              <a:rPr lang="en-US" dirty="0"/>
              <a:t>Community Development Professionals with Disabilities</a:t>
            </a:r>
          </a:p>
          <a:p>
            <a:pPr lvl="1"/>
            <a:r>
              <a:rPr lang="en-US" dirty="0"/>
              <a:t>Accessible, Affordable Housing</a:t>
            </a:r>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87642B13-5C01-73BA-7A63-E87E9A1EE6D6}"/>
              </a:ext>
            </a:extLst>
          </p:cNvPr>
          <p:cNvSpPr>
            <a:spLocks noGrp="1"/>
          </p:cNvSpPr>
          <p:nvPr>
            <p:ph type="ftr" sz="quarter" idx="11"/>
          </p:nvPr>
        </p:nvSpPr>
        <p:spPr/>
        <p:txBody>
          <a:bodyPr/>
          <a:lstStyle/>
          <a:p>
            <a:r>
              <a:rPr lang="en-US"/>
              <a:t>OFN Conference 2024 -- Disability Finance Presentation</a:t>
            </a:r>
          </a:p>
        </p:txBody>
      </p:sp>
      <p:sp>
        <p:nvSpPr>
          <p:cNvPr id="6" name="Slide Number Placeholder 5">
            <a:extLst>
              <a:ext uri="{FF2B5EF4-FFF2-40B4-BE49-F238E27FC236}">
                <a16:creationId xmlns:a16="http://schemas.microsoft.com/office/drawing/2014/main" id="{A9D8A1D5-E250-6927-6767-E2F897C84F16}"/>
              </a:ext>
            </a:extLst>
          </p:cNvPr>
          <p:cNvSpPr>
            <a:spLocks noGrp="1"/>
          </p:cNvSpPr>
          <p:nvPr>
            <p:ph type="sldNum" sz="quarter" idx="12"/>
          </p:nvPr>
        </p:nvSpPr>
        <p:spPr/>
        <p:txBody>
          <a:bodyPr/>
          <a:lstStyle/>
          <a:p>
            <a:fld id="{8809C807-5321-45AE-8451-65F84D12A12A}" type="slidenum">
              <a:rPr lang="en-US" smtClean="0"/>
              <a:t>28</a:t>
            </a:fld>
            <a:endParaRPr lang="en-US"/>
          </a:p>
        </p:txBody>
      </p:sp>
      <p:sp>
        <p:nvSpPr>
          <p:cNvPr id="8" name="TextBox 7">
            <a:extLst>
              <a:ext uri="{FF2B5EF4-FFF2-40B4-BE49-F238E27FC236}">
                <a16:creationId xmlns:a16="http://schemas.microsoft.com/office/drawing/2014/main" id="{11118373-4239-ABE6-B0B3-A509317A5CE0}"/>
              </a:ext>
            </a:extLst>
          </p:cNvPr>
          <p:cNvSpPr txBox="1"/>
          <p:nvPr/>
        </p:nvSpPr>
        <p:spPr>
          <a:xfrm>
            <a:off x="7726131" y="2040086"/>
            <a:ext cx="3565029" cy="2585323"/>
          </a:xfrm>
          <a:prstGeom prst="rect">
            <a:avLst/>
          </a:prstGeom>
          <a:noFill/>
        </p:spPr>
        <p:txBody>
          <a:bodyPr wrap="square" rtlCol="0">
            <a:spAutoFit/>
          </a:bodyPr>
          <a:lstStyle/>
          <a:p>
            <a:pPr algn="ctr"/>
            <a:r>
              <a:rPr lang="en-US" b="1" dirty="0"/>
              <a:t>Connect with NDFC!</a:t>
            </a:r>
          </a:p>
          <a:p>
            <a:endParaRPr lang="en-US" dirty="0"/>
          </a:p>
          <a:p>
            <a:r>
              <a:rPr lang="en-US" dirty="0"/>
              <a:t>Pam Porter, Executive Director</a:t>
            </a:r>
          </a:p>
          <a:p>
            <a:r>
              <a:rPr lang="en-US" dirty="0">
                <a:hlinkClick r:id="rId3"/>
              </a:rPr>
              <a:t>pam@steppingstonepartners.com</a:t>
            </a:r>
            <a:r>
              <a:rPr lang="en-US" dirty="0"/>
              <a:t> </a:t>
            </a:r>
          </a:p>
          <a:p>
            <a:endParaRPr lang="en-US" dirty="0"/>
          </a:p>
          <a:p>
            <a:r>
              <a:rPr lang="en-US" dirty="0"/>
              <a:t>Emerson Sekins, Board Chair</a:t>
            </a:r>
          </a:p>
          <a:p>
            <a:r>
              <a:rPr lang="en-US" dirty="0">
                <a:hlinkClick r:id="rId4"/>
              </a:rPr>
              <a:t>emerson@nwaccessfund.org</a:t>
            </a:r>
            <a:r>
              <a:rPr lang="en-US" dirty="0"/>
              <a:t> </a:t>
            </a:r>
          </a:p>
          <a:p>
            <a:endParaRPr lang="en-US" dirty="0"/>
          </a:p>
          <a:p>
            <a:pPr algn="ctr"/>
            <a:r>
              <a:rPr lang="en-US" sz="1800" dirty="0">
                <a:hlinkClick r:id="rId5"/>
              </a:rPr>
              <a:t>disability-finance.org</a:t>
            </a:r>
            <a:endParaRPr lang="en-US" dirty="0"/>
          </a:p>
        </p:txBody>
      </p:sp>
      <p:sp>
        <p:nvSpPr>
          <p:cNvPr id="9" name="TextBox 8">
            <a:extLst>
              <a:ext uri="{FF2B5EF4-FFF2-40B4-BE49-F238E27FC236}">
                <a16:creationId xmlns:a16="http://schemas.microsoft.com/office/drawing/2014/main" id="{C323D89B-EF9E-CED8-54E9-BCC8293CE46E}"/>
              </a:ext>
            </a:extLst>
          </p:cNvPr>
          <p:cNvSpPr txBox="1"/>
          <p:nvPr/>
        </p:nvSpPr>
        <p:spPr>
          <a:xfrm>
            <a:off x="9015778" y="5121547"/>
            <a:ext cx="1046633" cy="369332"/>
          </a:xfrm>
          <a:prstGeom prst="rect">
            <a:avLst/>
          </a:prstGeom>
          <a:noFill/>
        </p:spPr>
        <p:txBody>
          <a:bodyPr wrap="none" rtlCol="0">
            <a:spAutoFit/>
          </a:bodyPr>
          <a:lstStyle/>
          <a:p>
            <a:r>
              <a:rPr lang="en-US" dirty="0"/>
              <a:t>QR CODE</a:t>
            </a:r>
          </a:p>
        </p:txBody>
      </p:sp>
    </p:spTree>
    <p:extLst>
      <p:ext uri="{BB962C8B-B14F-4D97-AF65-F5344CB8AC3E}">
        <p14:creationId xmlns:p14="http://schemas.microsoft.com/office/powerpoint/2010/main" val="172699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4BAA5F-5BA6-DB87-6FF0-D6980B66468E}"/>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C246F0BB-F0C1-A48B-4AAF-C5FB3F671D90}"/>
              </a:ext>
            </a:extLst>
          </p:cNvPr>
          <p:cNvSpPr>
            <a:spLocks noGrp="1"/>
          </p:cNvSpPr>
          <p:nvPr>
            <p:ph type="sldNum" sz="quarter" idx="12"/>
          </p:nvPr>
        </p:nvSpPr>
        <p:spPr/>
        <p:txBody>
          <a:bodyPr/>
          <a:lstStyle/>
          <a:p>
            <a:fld id="{8809C807-5321-45AE-8451-65F84D12A12A}" type="slidenum">
              <a:rPr lang="en-US" smtClean="0"/>
              <a:t>29</a:t>
            </a:fld>
            <a:endParaRPr lang="en-US"/>
          </a:p>
        </p:txBody>
      </p:sp>
      <p:pic>
        <p:nvPicPr>
          <p:cNvPr id="7" name="Picture 6">
            <a:extLst>
              <a:ext uri="{FF2B5EF4-FFF2-40B4-BE49-F238E27FC236}">
                <a16:creationId xmlns:a16="http://schemas.microsoft.com/office/drawing/2014/main" id="{328DAA92-D203-0831-94D9-B970681B0C4B}"/>
              </a:ext>
            </a:extLst>
          </p:cNvPr>
          <p:cNvPicPr>
            <a:picLocks noChangeAspect="1"/>
          </p:cNvPicPr>
          <p:nvPr/>
        </p:nvPicPr>
        <p:blipFill>
          <a:blip r:embed="rId2"/>
          <a:stretch>
            <a:fillRect/>
          </a:stretch>
        </p:blipFill>
        <p:spPr>
          <a:xfrm>
            <a:off x="2605949" y="0"/>
            <a:ext cx="6980101" cy="6858000"/>
          </a:xfrm>
          <a:prstGeom prst="rect">
            <a:avLst/>
          </a:prstGeom>
        </p:spPr>
      </p:pic>
    </p:spTree>
    <p:extLst>
      <p:ext uri="{BB962C8B-B14F-4D97-AF65-F5344CB8AC3E}">
        <p14:creationId xmlns:p14="http://schemas.microsoft.com/office/powerpoint/2010/main" val="46975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A71D-15C7-C367-5B6D-F2D5E3E9555F}"/>
              </a:ext>
            </a:extLst>
          </p:cNvPr>
          <p:cNvSpPr>
            <a:spLocks noGrp="1"/>
          </p:cNvSpPr>
          <p:nvPr>
            <p:ph type="title"/>
          </p:nvPr>
        </p:nvSpPr>
        <p:spPr>
          <a:xfrm>
            <a:off x="838200" y="-187827"/>
            <a:ext cx="10515600" cy="1325563"/>
          </a:xfrm>
        </p:spPr>
        <p:txBody>
          <a:bodyPr/>
          <a:lstStyle/>
          <a:p>
            <a:pPr algn="ctr"/>
            <a:r>
              <a:rPr lang="en-US" b="1" dirty="0"/>
              <a:t>Introducing our Panelists</a:t>
            </a:r>
          </a:p>
        </p:txBody>
      </p:sp>
      <p:sp>
        <p:nvSpPr>
          <p:cNvPr id="3" name="Content Placeholder 2">
            <a:extLst>
              <a:ext uri="{FF2B5EF4-FFF2-40B4-BE49-F238E27FC236}">
                <a16:creationId xmlns:a16="http://schemas.microsoft.com/office/drawing/2014/main" id="{986CDF0B-7AEC-AB27-7B9C-94CED70F6332}"/>
              </a:ext>
            </a:extLst>
          </p:cNvPr>
          <p:cNvSpPr>
            <a:spLocks noGrp="1"/>
          </p:cNvSpPr>
          <p:nvPr>
            <p:ph idx="1"/>
          </p:nvPr>
        </p:nvSpPr>
        <p:spPr>
          <a:xfrm>
            <a:off x="339735" y="1137737"/>
            <a:ext cx="6651031" cy="5362364"/>
          </a:xfrm>
        </p:spPr>
        <p:txBody>
          <a:bodyPr>
            <a:normAutofit fontScale="92500" lnSpcReduction="10000"/>
          </a:bodyPr>
          <a:lstStyle/>
          <a:p>
            <a:pPr marL="0" indent="0">
              <a:buNone/>
            </a:pPr>
            <a:r>
              <a:rPr lang="en-US" dirty="0"/>
              <a:t>Rita </a:t>
            </a:r>
            <a:r>
              <a:rPr lang="en-US" b="0" i="0" dirty="0">
                <a:solidFill>
                  <a:srgbClr val="000000"/>
                </a:solidFill>
                <a:effectLst/>
                <a:latin typeface="Calibri" panose="020F0502020204030204" pitchFamily="34" charset="0"/>
              </a:rPr>
              <a:t>German – Moderator</a:t>
            </a:r>
          </a:p>
          <a:p>
            <a:pPr marL="457200" lvl="1" indent="0">
              <a:buNone/>
            </a:pPr>
            <a:r>
              <a:rPr lang="en-US" b="0" i="0" dirty="0">
                <a:solidFill>
                  <a:srgbClr val="000000"/>
                </a:solidFill>
                <a:effectLst/>
                <a:latin typeface="Calibri" panose="020F0502020204030204" pitchFamily="34" charset="0"/>
              </a:rPr>
              <a:t>JPMorgan Chase</a:t>
            </a:r>
          </a:p>
          <a:p>
            <a:pPr marL="457200" lvl="1" indent="0">
              <a:buNone/>
            </a:pPr>
            <a:endParaRPr lang="en-US" dirty="0"/>
          </a:p>
          <a:p>
            <a:pPr marL="0" indent="0">
              <a:buNone/>
            </a:pPr>
            <a:r>
              <a:rPr lang="en-US" dirty="0"/>
              <a:t>Emerson Sekins, </a:t>
            </a:r>
          </a:p>
          <a:p>
            <a:pPr marL="457200" lvl="1" indent="0">
              <a:buNone/>
            </a:pPr>
            <a:r>
              <a:rPr lang="en-US" dirty="0"/>
              <a:t>Northwest Access Fund</a:t>
            </a:r>
          </a:p>
          <a:p>
            <a:pPr marL="457200" lvl="1" indent="0">
              <a:buNone/>
            </a:pPr>
            <a:endParaRPr lang="en-US" dirty="0"/>
          </a:p>
          <a:p>
            <a:pPr marL="0" indent="0">
              <a:buNone/>
            </a:pPr>
            <a:r>
              <a:rPr lang="en-US" dirty="0"/>
              <a:t>Will Hall, </a:t>
            </a:r>
          </a:p>
          <a:p>
            <a:pPr marL="457200" lvl="1" indent="0">
              <a:buNone/>
            </a:pPr>
            <a:r>
              <a:rPr lang="en-US" dirty="0"/>
              <a:t>Pennsylvania Assistive Technology Foundation</a:t>
            </a:r>
          </a:p>
          <a:p>
            <a:pPr marL="457200" lvl="1" indent="0">
              <a:buNone/>
            </a:pPr>
            <a:endParaRPr lang="en-US" dirty="0"/>
          </a:p>
          <a:p>
            <a:pPr marL="0" indent="0">
              <a:buNone/>
            </a:pPr>
            <a:r>
              <a:rPr lang="en-US" dirty="0"/>
              <a:t>Genny Kurzweil</a:t>
            </a:r>
          </a:p>
          <a:p>
            <a:pPr marL="457200" lvl="1" indent="0">
              <a:buNone/>
            </a:pPr>
            <a:r>
              <a:rPr lang="en-US" dirty="0"/>
              <a:t>Disability Opportunity Fund</a:t>
            </a:r>
          </a:p>
          <a:p>
            <a:pPr marL="457200" lvl="1" indent="0">
              <a:buNone/>
            </a:pPr>
            <a:endParaRPr lang="en-US" dirty="0"/>
          </a:p>
          <a:p>
            <a:pPr marL="0" indent="0">
              <a:buNone/>
            </a:pPr>
            <a:r>
              <a:rPr lang="en-US" dirty="0"/>
              <a:t>Pam Porter, </a:t>
            </a:r>
          </a:p>
          <a:p>
            <a:pPr marL="457200" lvl="1" indent="0">
              <a:buNone/>
            </a:pPr>
            <a:r>
              <a:rPr lang="en-US" dirty="0"/>
              <a:t>National Disability Finance Coalition</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F7296125-7B0A-53AC-B7A2-5F2E44637013}"/>
              </a:ext>
            </a:extLst>
          </p:cNvPr>
          <p:cNvSpPr>
            <a:spLocks noGrp="1"/>
          </p:cNvSpPr>
          <p:nvPr>
            <p:ph type="ftr" sz="quarter" idx="11"/>
          </p:nvPr>
        </p:nvSpPr>
        <p:spPr/>
        <p:txBody>
          <a:bodyPr/>
          <a:lstStyle/>
          <a:p>
            <a:r>
              <a:rPr lang="en-US"/>
              <a:t>OFN Conference 2024 -- Disability Finance Presentation</a:t>
            </a:r>
          </a:p>
        </p:txBody>
      </p:sp>
      <p:sp>
        <p:nvSpPr>
          <p:cNvPr id="5" name="Slide Number Placeholder 4">
            <a:extLst>
              <a:ext uri="{FF2B5EF4-FFF2-40B4-BE49-F238E27FC236}">
                <a16:creationId xmlns:a16="http://schemas.microsoft.com/office/drawing/2014/main" id="{5255EB9C-0F27-9C91-DCE4-57DE9C1D2D52}"/>
              </a:ext>
            </a:extLst>
          </p:cNvPr>
          <p:cNvSpPr>
            <a:spLocks noGrp="1"/>
          </p:cNvSpPr>
          <p:nvPr>
            <p:ph type="sldNum" sz="quarter" idx="12"/>
          </p:nvPr>
        </p:nvSpPr>
        <p:spPr/>
        <p:txBody>
          <a:bodyPr/>
          <a:lstStyle/>
          <a:p>
            <a:fld id="{8809C807-5321-45AE-8451-65F84D12A12A}" type="slidenum">
              <a:rPr lang="en-US" smtClean="0"/>
              <a:t>3</a:t>
            </a:fld>
            <a:endParaRPr lang="en-US" dirty="0"/>
          </a:p>
        </p:txBody>
      </p:sp>
      <p:pic>
        <p:nvPicPr>
          <p:cNvPr id="7" name="Picture 6" descr="Logo of National Disability Finance Coalition">
            <a:extLst>
              <a:ext uri="{FF2B5EF4-FFF2-40B4-BE49-F238E27FC236}">
                <a16:creationId xmlns:a16="http://schemas.microsoft.com/office/drawing/2014/main" id="{24B5E669-BF4D-48A9-A625-B9E2B9B428D1}"/>
              </a:ext>
            </a:extLst>
          </p:cNvPr>
          <p:cNvPicPr>
            <a:picLocks noChangeAspect="1"/>
          </p:cNvPicPr>
          <p:nvPr/>
        </p:nvPicPr>
        <p:blipFill>
          <a:blip r:embed="rId2"/>
          <a:stretch>
            <a:fillRect/>
          </a:stretch>
        </p:blipFill>
        <p:spPr>
          <a:xfrm>
            <a:off x="8610034" y="5327806"/>
            <a:ext cx="2243556" cy="1212733"/>
          </a:xfrm>
          <a:prstGeom prst="rect">
            <a:avLst/>
          </a:prstGeom>
        </p:spPr>
      </p:pic>
      <p:pic>
        <p:nvPicPr>
          <p:cNvPr id="8" name="Picture 7" descr="Northwest Access Fund Logo">
            <a:extLst>
              <a:ext uri="{FF2B5EF4-FFF2-40B4-BE49-F238E27FC236}">
                <a16:creationId xmlns:a16="http://schemas.microsoft.com/office/drawing/2014/main" id="{9252AD2B-E079-5893-7531-0F0B8FD1E644}"/>
              </a:ext>
            </a:extLst>
          </p:cNvPr>
          <p:cNvPicPr>
            <a:picLocks noChangeAspect="1"/>
          </p:cNvPicPr>
          <p:nvPr/>
        </p:nvPicPr>
        <p:blipFill>
          <a:blip r:embed="rId3"/>
          <a:stretch>
            <a:fillRect/>
          </a:stretch>
        </p:blipFill>
        <p:spPr>
          <a:xfrm>
            <a:off x="3665250" y="1863093"/>
            <a:ext cx="2711486" cy="1269538"/>
          </a:xfrm>
          <a:prstGeom prst="rect">
            <a:avLst/>
          </a:prstGeom>
        </p:spPr>
      </p:pic>
      <p:pic>
        <p:nvPicPr>
          <p:cNvPr id="9" name="Picture 2" descr="Pennsylvania Assistive Technology Foundation Logo">
            <a:extLst>
              <a:ext uri="{FF2B5EF4-FFF2-40B4-BE49-F238E27FC236}">
                <a16:creationId xmlns:a16="http://schemas.microsoft.com/office/drawing/2014/main" id="{D5A771FD-ECA9-5A20-5BA2-C655B4EB2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211" y="3077753"/>
            <a:ext cx="3151883" cy="12197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isability Opportunity Fund Logo">
            <a:extLst>
              <a:ext uri="{FF2B5EF4-FFF2-40B4-BE49-F238E27FC236}">
                <a16:creationId xmlns:a16="http://schemas.microsoft.com/office/drawing/2014/main" id="{55CCAD18-6907-DA22-09CC-E5A13B77E1D9}"/>
              </a:ext>
            </a:extLst>
          </p:cNvPr>
          <p:cNvPicPr>
            <a:picLocks noChangeAspect="1"/>
          </p:cNvPicPr>
          <p:nvPr/>
        </p:nvPicPr>
        <p:blipFill>
          <a:blip r:embed="rId5"/>
          <a:stretch>
            <a:fillRect/>
          </a:stretch>
        </p:blipFill>
        <p:spPr>
          <a:xfrm>
            <a:off x="4330844" y="4568047"/>
            <a:ext cx="3530309" cy="1192202"/>
          </a:xfrm>
          <a:prstGeom prst="rect">
            <a:avLst/>
          </a:prstGeom>
        </p:spPr>
      </p:pic>
      <p:pic>
        <p:nvPicPr>
          <p:cNvPr id="6" name="Picture 5" descr="A close up of a logo&#10;&#10;Description automatically generated">
            <a:extLst>
              <a:ext uri="{FF2B5EF4-FFF2-40B4-BE49-F238E27FC236}">
                <a16:creationId xmlns:a16="http://schemas.microsoft.com/office/drawing/2014/main" id="{163DB718-173C-5D68-B9A2-BC1A61D056EE}"/>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5304764" y="1266992"/>
            <a:ext cx="2730640" cy="501676"/>
          </a:xfrm>
          <a:prstGeom prst="rect">
            <a:avLst/>
          </a:prstGeom>
        </p:spPr>
      </p:pic>
    </p:spTree>
    <p:extLst>
      <p:ext uri="{BB962C8B-B14F-4D97-AF65-F5344CB8AC3E}">
        <p14:creationId xmlns:p14="http://schemas.microsoft.com/office/powerpoint/2010/main" val="3680047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D91055-397A-6E40-27E5-5B2DCBA2F8C8}"/>
              </a:ext>
            </a:extLst>
          </p:cNvPr>
          <p:cNvSpPr>
            <a:spLocks noGrp="1"/>
          </p:cNvSpPr>
          <p:nvPr>
            <p:ph type="ftr" sz="quarter" idx="11"/>
          </p:nvPr>
        </p:nvSpPr>
        <p:spPr/>
        <p:txBody>
          <a:bodyPr/>
          <a:lstStyle/>
          <a:p>
            <a:r>
              <a:rPr lang="en-US"/>
              <a:t>OFN Conference 2024 -- Disability Finance Presentation</a:t>
            </a:r>
          </a:p>
        </p:txBody>
      </p:sp>
      <p:sp>
        <p:nvSpPr>
          <p:cNvPr id="3" name="Slide Number Placeholder 2">
            <a:extLst>
              <a:ext uri="{FF2B5EF4-FFF2-40B4-BE49-F238E27FC236}">
                <a16:creationId xmlns:a16="http://schemas.microsoft.com/office/drawing/2014/main" id="{9D78B4C0-4824-3D17-B629-7068F0F6BC64}"/>
              </a:ext>
            </a:extLst>
          </p:cNvPr>
          <p:cNvSpPr>
            <a:spLocks noGrp="1"/>
          </p:cNvSpPr>
          <p:nvPr>
            <p:ph type="sldNum" sz="quarter" idx="12"/>
          </p:nvPr>
        </p:nvSpPr>
        <p:spPr/>
        <p:txBody>
          <a:bodyPr/>
          <a:lstStyle/>
          <a:p>
            <a:fld id="{8809C807-5321-45AE-8451-65F84D12A12A}" type="slidenum">
              <a:rPr lang="en-US" smtClean="0"/>
              <a:t>30</a:t>
            </a:fld>
            <a:endParaRPr lang="en-US"/>
          </a:p>
        </p:txBody>
      </p:sp>
      <p:pic>
        <p:nvPicPr>
          <p:cNvPr id="4" name="Picture 3">
            <a:extLst>
              <a:ext uri="{FF2B5EF4-FFF2-40B4-BE49-F238E27FC236}">
                <a16:creationId xmlns:a16="http://schemas.microsoft.com/office/drawing/2014/main" id="{6B6F2713-74E9-D9BA-BB69-D48A659A427F}"/>
              </a:ext>
            </a:extLst>
          </p:cNvPr>
          <p:cNvPicPr>
            <a:picLocks noChangeAspect="1"/>
          </p:cNvPicPr>
          <p:nvPr/>
        </p:nvPicPr>
        <p:blipFill>
          <a:blip r:embed="rId2"/>
          <a:stretch>
            <a:fillRect/>
          </a:stretch>
        </p:blipFill>
        <p:spPr>
          <a:xfrm>
            <a:off x="3450847" y="0"/>
            <a:ext cx="5290306" cy="6858000"/>
          </a:xfrm>
          <a:prstGeom prst="rect">
            <a:avLst/>
          </a:prstGeom>
        </p:spPr>
      </p:pic>
    </p:spTree>
    <p:extLst>
      <p:ext uri="{BB962C8B-B14F-4D97-AF65-F5344CB8AC3E}">
        <p14:creationId xmlns:p14="http://schemas.microsoft.com/office/powerpoint/2010/main" val="312727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sp>
        <p:nvSpPr>
          <p:cNvPr id="6" name="Footer Placeholder 5">
            <a:extLst>
              <a:ext uri="{FF2B5EF4-FFF2-40B4-BE49-F238E27FC236}">
                <a16:creationId xmlns:a16="http://schemas.microsoft.com/office/drawing/2014/main" id="{2EFEF392-17D3-0DA8-0C1B-C5930D207A60}"/>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94A7422C-89B2-8A50-00EB-548E2071938D}"/>
              </a:ext>
            </a:extLst>
          </p:cNvPr>
          <p:cNvSpPr>
            <a:spLocks noGrp="1"/>
          </p:cNvSpPr>
          <p:nvPr>
            <p:ph type="sldNum" sz="quarter" idx="12"/>
          </p:nvPr>
        </p:nvSpPr>
        <p:spPr/>
        <p:txBody>
          <a:bodyPr/>
          <a:lstStyle/>
          <a:p>
            <a:fld id="{8809C807-5321-45AE-8451-65F84D12A12A}" type="slidenum">
              <a:rPr lang="en-US" smtClean="0"/>
              <a:t>4</a:t>
            </a:fld>
            <a:endParaRPr lang="en-US"/>
          </a:p>
        </p:txBody>
      </p:sp>
      <p:pic>
        <p:nvPicPr>
          <p:cNvPr id="9" name="Picture 8" descr="Headline: Disability Impacts All of Us, Image is of a group of diverse people with disabilities standing next to each other. ">
            <a:extLst>
              <a:ext uri="{FF2B5EF4-FFF2-40B4-BE49-F238E27FC236}">
                <a16:creationId xmlns:a16="http://schemas.microsoft.com/office/drawing/2014/main" id="{65832D3B-4B9C-880C-8E00-6381C6E0C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 y="801550"/>
            <a:ext cx="6229581" cy="4806775"/>
          </a:xfrm>
          <a:prstGeom prst="rect">
            <a:avLst/>
          </a:prstGeom>
        </p:spPr>
      </p:pic>
      <p:pic>
        <p:nvPicPr>
          <p:cNvPr id="11" name="Picture 10" descr="Headline; “More than 1 in 4  (28.7%) adults in the United State have some type of disability” Below headline is image of US map of the united states with people in the shape of a map representing percent of people with disabilities living in the United States. ">
            <a:extLst>
              <a:ext uri="{FF2B5EF4-FFF2-40B4-BE49-F238E27FC236}">
                <a16:creationId xmlns:a16="http://schemas.microsoft.com/office/drawing/2014/main" id="{454E8844-0EBF-C39D-5DED-36520A6F3AE6}"/>
              </a:ext>
            </a:extLst>
          </p:cNvPr>
          <p:cNvPicPr>
            <a:picLocks noChangeAspect="1"/>
          </p:cNvPicPr>
          <p:nvPr/>
        </p:nvPicPr>
        <p:blipFill>
          <a:blip r:embed="rId3">
            <a:extLst>
              <a:ext uri="{28A0092B-C50C-407E-A947-70E740481C1C}">
                <a14:useLocalDpi xmlns:a14="http://schemas.microsoft.com/office/drawing/2010/main" val="0"/>
              </a:ext>
            </a:extLst>
          </a:blip>
          <a:srcRect l="2267" r="4288"/>
          <a:stretch/>
        </p:blipFill>
        <p:spPr>
          <a:xfrm>
            <a:off x="6240379" y="801550"/>
            <a:ext cx="5951621" cy="4806773"/>
          </a:xfrm>
          <a:prstGeom prst="rect">
            <a:avLst/>
          </a:prstGeom>
        </p:spPr>
      </p:pic>
      <p:pic>
        <p:nvPicPr>
          <p:cNvPr id="15" name="Picture 14" descr="Logo for Centers for Disease Control">
            <a:extLst>
              <a:ext uri="{FF2B5EF4-FFF2-40B4-BE49-F238E27FC236}">
                <a16:creationId xmlns:a16="http://schemas.microsoft.com/office/drawing/2014/main" id="{6C642F3A-96B5-899D-4E50-185067FC2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717" y="5659560"/>
            <a:ext cx="902165" cy="572341"/>
          </a:xfrm>
          <a:prstGeom prst="rect">
            <a:avLst/>
          </a:prstGeom>
        </p:spPr>
      </p:pic>
      <p:sp>
        <p:nvSpPr>
          <p:cNvPr id="16" name="TextBox 15">
            <a:extLst>
              <a:ext uri="{FF2B5EF4-FFF2-40B4-BE49-F238E27FC236}">
                <a16:creationId xmlns:a16="http://schemas.microsoft.com/office/drawing/2014/main" id="{D3C0EF6F-1F79-3686-A757-92A1EA50EA26}"/>
              </a:ext>
            </a:extLst>
          </p:cNvPr>
          <p:cNvSpPr txBox="1"/>
          <p:nvPr/>
        </p:nvSpPr>
        <p:spPr>
          <a:xfrm>
            <a:off x="2191855" y="5817017"/>
            <a:ext cx="6205545" cy="276999"/>
          </a:xfrm>
          <a:prstGeom prst="rect">
            <a:avLst/>
          </a:prstGeom>
          <a:noFill/>
        </p:spPr>
        <p:txBody>
          <a:bodyPr wrap="none" rtlCol="0">
            <a:spAutoFit/>
          </a:bodyPr>
          <a:lstStyle/>
          <a:p>
            <a:r>
              <a:rPr lang="en-US" sz="1200" b="0" i="0" dirty="0">
                <a:solidFill>
                  <a:srgbClr val="000000"/>
                </a:solidFill>
                <a:effectLst/>
                <a:latin typeface="Nunito" pitchFamily="2" charset="77"/>
                <a:hlinkClick r:id="rId5"/>
              </a:rPr>
              <a:t>Centers for Disease Control and Prevention. Disability and Health Data System (DHDS)</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57238"/>
            <a:ext cx="10515600" cy="1141337"/>
          </a:xfrm>
          <a:prstGeom prst="rect">
            <a:avLst/>
          </a:prstGeom>
        </p:spPr>
        <p:txBody>
          <a:bodyPr vert="horz" wrap="square" lIns="0" tIns="581659" rIns="0" bIns="0" rtlCol="0">
            <a:spAutoFit/>
          </a:bodyPr>
          <a:lstStyle/>
          <a:p>
            <a:pPr marL="423545">
              <a:lnSpc>
                <a:spcPct val="100000"/>
              </a:lnSpc>
              <a:spcBef>
                <a:spcPts val="100"/>
              </a:spcBef>
            </a:pPr>
            <a:r>
              <a:rPr sz="3600" b="1" dirty="0"/>
              <a:t>Disability</a:t>
            </a:r>
            <a:r>
              <a:rPr sz="3600" b="1" spc="-55" dirty="0"/>
              <a:t> </a:t>
            </a:r>
            <a:r>
              <a:rPr sz="3600" b="1" spc="-25" dirty="0"/>
              <a:t>is…</a:t>
            </a:r>
            <a:endParaRPr sz="3600" b="1" dirty="0"/>
          </a:p>
        </p:txBody>
      </p:sp>
      <p:sp>
        <p:nvSpPr>
          <p:cNvPr id="3" name="object 3"/>
          <p:cNvSpPr txBox="1"/>
          <p:nvPr/>
        </p:nvSpPr>
        <p:spPr>
          <a:xfrm>
            <a:off x="989361" y="2298202"/>
            <a:ext cx="2543810" cy="1945639"/>
          </a:xfrm>
          <a:prstGeom prst="rect">
            <a:avLst/>
          </a:prstGeom>
        </p:spPr>
        <p:txBody>
          <a:bodyPr vert="horz" wrap="square" lIns="0" tIns="94615" rIns="0" bIns="0" rtlCol="0">
            <a:spAutoFit/>
          </a:bodyPr>
          <a:lstStyle/>
          <a:p>
            <a:pPr marL="240665" indent="-227965">
              <a:lnSpc>
                <a:spcPct val="100000"/>
              </a:lnSpc>
              <a:spcBef>
                <a:spcPts val="745"/>
              </a:spcBef>
              <a:buFont typeface="Arial"/>
              <a:buChar char="•"/>
              <a:tabLst>
                <a:tab pos="240665" algn="l"/>
              </a:tabLst>
            </a:pPr>
            <a:r>
              <a:rPr sz="2800" dirty="0">
                <a:latin typeface="Calibri"/>
                <a:cs typeface="Calibri"/>
              </a:rPr>
              <a:t>An</a:t>
            </a:r>
            <a:r>
              <a:rPr sz="2800" spc="-30" dirty="0">
                <a:latin typeface="Calibri"/>
                <a:cs typeface="Calibri"/>
              </a:rPr>
              <a:t> </a:t>
            </a:r>
            <a:r>
              <a:rPr sz="2800" spc="-10" dirty="0">
                <a:latin typeface="Calibri"/>
                <a:cs typeface="Calibri"/>
              </a:rPr>
              <a:t>Identity</a:t>
            </a:r>
            <a:endParaRPr sz="2800" dirty="0">
              <a:latin typeface="Calibri"/>
              <a:cs typeface="Calibri"/>
            </a:endParaRPr>
          </a:p>
          <a:p>
            <a:pPr marL="240665" indent="-227965">
              <a:lnSpc>
                <a:spcPct val="100000"/>
              </a:lnSpc>
              <a:spcBef>
                <a:spcPts val="650"/>
              </a:spcBef>
              <a:buFont typeface="Arial"/>
              <a:buChar char="•"/>
              <a:tabLst>
                <a:tab pos="240665" algn="l"/>
              </a:tabLst>
            </a:pPr>
            <a:r>
              <a:rPr sz="2800" dirty="0">
                <a:latin typeface="Calibri"/>
                <a:cs typeface="Calibri"/>
              </a:rPr>
              <a:t>A</a:t>
            </a:r>
            <a:r>
              <a:rPr sz="2800" spc="-60" dirty="0">
                <a:latin typeface="Calibri"/>
                <a:cs typeface="Calibri"/>
              </a:rPr>
              <a:t> </a:t>
            </a:r>
            <a:r>
              <a:rPr sz="2800" dirty="0">
                <a:latin typeface="Calibri"/>
                <a:cs typeface="Calibri"/>
              </a:rPr>
              <a:t>Community</a:t>
            </a:r>
            <a:r>
              <a:rPr sz="2800" spc="-65" dirty="0">
                <a:latin typeface="Calibri"/>
                <a:cs typeface="Calibri"/>
              </a:rPr>
              <a:t> </a:t>
            </a:r>
            <a:r>
              <a:rPr sz="2800" spc="-50" dirty="0">
                <a:latin typeface="Calibri"/>
                <a:cs typeface="Calibri"/>
              </a:rPr>
              <a:t>&amp;</a:t>
            </a:r>
            <a:endParaRPr sz="2800" dirty="0">
              <a:latin typeface="Calibri"/>
              <a:cs typeface="Calibri"/>
            </a:endParaRPr>
          </a:p>
          <a:p>
            <a:pPr marL="241300" marR="380365" indent="-228600">
              <a:lnSpc>
                <a:spcPts val="3120"/>
              </a:lnSpc>
              <a:spcBef>
                <a:spcPts val="930"/>
              </a:spcBef>
              <a:buFont typeface="Arial"/>
              <a:buChar char="•"/>
              <a:tabLst>
                <a:tab pos="241300" algn="l"/>
              </a:tabLst>
            </a:pPr>
            <a:r>
              <a:rPr sz="2800" dirty="0">
                <a:latin typeface="Calibri"/>
                <a:cs typeface="Calibri"/>
              </a:rPr>
              <a:t>A</a:t>
            </a:r>
            <a:r>
              <a:rPr sz="2800" spc="-15" dirty="0">
                <a:latin typeface="Calibri"/>
                <a:cs typeface="Calibri"/>
              </a:rPr>
              <a:t> </a:t>
            </a:r>
            <a:r>
              <a:rPr sz="2800" spc="-10" dirty="0">
                <a:latin typeface="Calibri"/>
                <a:cs typeface="Calibri"/>
              </a:rPr>
              <a:t>Body/Mind Experience</a:t>
            </a:r>
            <a:endParaRPr sz="2800" dirty="0">
              <a:latin typeface="Calibri"/>
              <a:cs typeface="Calibri"/>
            </a:endParaRPr>
          </a:p>
        </p:txBody>
      </p:sp>
      <p:sp>
        <p:nvSpPr>
          <p:cNvPr id="4" name="object 4"/>
          <p:cNvSpPr txBox="1"/>
          <p:nvPr/>
        </p:nvSpPr>
        <p:spPr>
          <a:xfrm>
            <a:off x="620806" y="5971540"/>
            <a:ext cx="266446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Graphic</a:t>
            </a:r>
            <a:r>
              <a:rPr sz="1000" spc="-35" dirty="0">
                <a:latin typeface="Calibri"/>
                <a:cs typeface="Calibri"/>
              </a:rPr>
              <a:t> </a:t>
            </a:r>
            <a:r>
              <a:rPr sz="1000" dirty="0">
                <a:latin typeface="Calibri"/>
                <a:cs typeface="Calibri"/>
              </a:rPr>
              <a:t>Source:</a:t>
            </a:r>
            <a:r>
              <a:rPr sz="1000" spc="-35" dirty="0">
                <a:latin typeface="Calibri"/>
                <a:cs typeface="Calibri"/>
              </a:rPr>
              <a:t> </a:t>
            </a:r>
            <a:r>
              <a:rPr sz="1000" dirty="0">
                <a:latin typeface="Calibri"/>
                <a:cs typeface="Calibri"/>
              </a:rPr>
              <a:t>Tamman</a:t>
            </a:r>
            <a:r>
              <a:rPr sz="1000" spc="-35" dirty="0">
                <a:latin typeface="Calibri"/>
                <a:cs typeface="Calibri"/>
              </a:rPr>
              <a:t> </a:t>
            </a:r>
            <a:r>
              <a:rPr sz="1000" spc="-10" dirty="0">
                <a:latin typeface="Calibri"/>
                <a:cs typeface="Calibri"/>
              </a:rPr>
              <a:t>(</a:t>
            </a:r>
            <a:r>
              <a:rPr sz="1000" u="sng" spc="-10" dirty="0">
                <a:solidFill>
                  <a:srgbClr val="0563C1"/>
                </a:solidFill>
                <a:uFill>
                  <a:solidFill>
                    <a:srgbClr val="0563C1"/>
                  </a:solidFill>
                </a:uFill>
                <a:latin typeface="Calibri"/>
                <a:cs typeface="Calibri"/>
              </a:rPr>
              <a:t>https://tammaninc.com</a:t>
            </a:r>
            <a:r>
              <a:rPr sz="1000" u="none" spc="-10" dirty="0">
                <a:latin typeface="Calibri"/>
                <a:cs typeface="Calibri"/>
              </a:rPr>
              <a:t>)</a:t>
            </a:r>
            <a:endParaRPr sz="1000" dirty="0">
              <a:latin typeface="Calibri"/>
              <a:cs typeface="Calibri"/>
            </a:endParaRPr>
          </a:p>
        </p:txBody>
      </p:sp>
      <p:sp>
        <p:nvSpPr>
          <p:cNvPr id="5" name="object 5"/>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pic>
        <p:nvPicPr>
          <p:cNvPr id="6" name="object 6"/>
          <p:cNvPicPr/>
          <p:nvPr/>
        </p:nvPicPr>
        <p:blipFill>
          <a:blip r:embed="rId2" cstate="print"/>
          <a:stretch>
            <a:fillRect/>
          </a:stretch>
        </p:blipFill>
        <p:spPr>
          <a:xfrm>
            <a:off x="10554887" y="6371209"/>
            <a:ext cx="1095046" cy="195140"/>
          </a:xfrm>
          <a:prstGeom prst="rect">
            <a:avLst/>
          </a:prstGeom>
        </p:spPr>
      </p:pic>
      <p:pic>
        <p:nvPicPr>
          <p:cNvPr id="7" name="object 7" descr="Image is of matrix of icons representing diversity of disability experiences. &#10;Permenant:&#10;Touch - One Arm&#10;See - Blind&#10;Hear - Deaf&#10;Speak - Non-Speaking&#10;Process - Dyslexia&#10;Temporary:&#10;Touch - Arm Injury&#10;See - Cataract&#10;Hear - Infection of Ear&#10;Speak - Laryngitis&#10;Process - Concussion&#10;Situational:&#10;Touch - New Parent&#10;See - Sensitivity of Light&#10;Hear - Bartender&#10;Speak - Heavy Accent&#10;Process - Distracted Driver"/>
          <p:cNvPicPr/>
          <p:nvPr/>
        </p:nvPicPr>
        <p:blipFill>
          <a:blip r:embed="rId3" cstate="print"/>
          <a:stretch>
            <a:fillRect/>
          </a:stretch>
        </p:blipFill>
        <p:spPr>
          <a:xfrm>
            <a:off x="3958704" y="453829"/>
            <a:ext cx="7604958" cy="5634386"/>
          </a:xfrm>
          <a:prstGeom prst="rect">
            <a:avLst/>
          </a:prstGeom>
        </p:spPr>
      </p:pic>
      <p:sp>
        <p:nvSpPr>
          <p:cNvPr id="8" name="Footer Placeholder 7">
            <a:extLst>
              <a:ext uri="{FF2B5EF4-FFF2-40B4-BE49-F238E27FC236}">
                <a16:creationId xmlns:a16="http://schemas.microsoft.com/office/drawing/2014/main" id="{F367885D-774B-36F8-E96C-EB7C506551CC}"/>
              </a:ext>
            </a:extLst>
          </p:cNvPr>
          <p:cNvSpPr>
            <a:spLocks noGrp="1"/>
          </p:cNvSpPr>
          <p:nvPr>
            <p:ph type="ftr" sz="quarter" idx="11"/>
          </p:nvPr>
        </p:nvSpPr>
        <p:spPr/>
        <p:txBody>
          <a:bodyPr/>
          <a:lstStyle/>
          <a:p>
            <a:r>
              <a:rPr lang="en-US"/>
              <a:t>OFN Conference 2024 -- Disability Finance Presentation</a:t>
            </a:r>
          </a:p>
        </p:txBody>
      </p:sp>
      <p:sp>
        <p:nvSpPr>
          <p:cNvPr id="9" name="Slide Number Placeholder 8">
            <a:extLst>
              <a:ext uri="{FF2B5EF4-FFF2-40B4-BE49-F238E27FC236}">
                <a16:creationId xmlns:a16="http://schemas.microsoft.com/office/drawing/2014/main" id="{3977D6ED-1BB7-7274-3467-BACC40F4FF3F}"/>
              </a:ext>
            </a:extLst>
          </p:cNvPr>
          <p:cNvSpPr>
            <a:spLocks noGrp="1"/>
          </p:cNvSpPr>
          <p:nvPr>
            <p:ph type="sldNum" sz="quarter" idx="12"/>
          </p:nvPr>
        </p:nvSpPr>
        <p:spPr/>
        <p:txBody>
          <a:bodyPr/>
          <a:lstStyle/>
          <a:p>
            <a:fld id="{8809C807-5321-45AE-8451-65F84D12A12A}"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2A50-F9FF-621E-3CEA-D1976380F1DD}"/>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CC920478-6334-1E29-A194-998C481D42D8}"/>
              </a:ext>
            </a:extLst>
          </p:cNvPr>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sp>
        <p:nvSpPr>
          <p:cNvPr id="6" name="Footer Placeholder 5">
            <a:extLst>
              <a:ext uri="{FF2B5EF4-FFF2-40B4-BE49-F238E27FC236}">
                <a16:creationId xmlns:a16="http://schemas.microsoft.com/office/drawing/2014/main" id="{77CF7143-897D-2602-60D8-2C1D98E36279}"/>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70BAE1A2-C535-0039-C20F-CB2D80634EBF}"/>
              </a:ext>
            </a:extLst>
          </p:cNvPr>
          <p:cNvSpPr>
            <a:spLocks noGrp="1"/>
          </p:cNvSpPr>
          <p:nvPr>
            <p:ph type="sldNum" sz="quarter" idx="12"/>
          </p:nvPr>
        </p:nvSpPr>
        <p:spPr/>
        <p:txBody>
          <a:bodyPr/>
          <a:lstStyle/>
          <a:p>
            <a:fld id="{8809C807-5321-45AE-8451-65F84D12A12A}" type="slidenum">
              <a:rPr lang="en-US" smtClean="0"/>
              <a:t>6</a:t>
            </a:fld>
            <a:endParaRPr lang="en-US"/>
          </a:p>
        </p:txBody>
      </p:sp>
      <p:pic>
        <p:nvPicPr>
          <p:cNvPr id="15" name="Picture 14" descr="Logo for Centers for Disease Control">
            <a:extLst>
              <a:ext uri="{FF2B5EF4-FFF2-40B4-BE49-F238E27FC236}">
                <a16:creationId xmlns:a16="http://schemas.microsoft.com/office/drawing/2014/main" id="{C7ED40F5-DD01-AE37-4976-B81AEE93B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717" y="5659560"/>
            <a:ext cx="902165" cy="572341"/>
          </a:xfrm>
          <a:prstGeom prst="rect">
            <a:avLst/>
          </a:prstGeom>
        </p:spPr>
      </p:pic>
      <p:sp>
        <p:nvSpPr>
          <p:cNvPr id="16" name="TextBox 15">
            <a:extLst>
              <a:ext uri="{FF2B5EF4-FFF2-40B4-BE49-F238E27FC236}">
                <a16:creationId xmlns:a16="http://schemas.microsoft.com/office/drawing/2014/main" id="{E3945B8C-A12A-77BC-784C-FD85C1DB8738}"/>
              </a:ext>
            </a:extLst>
          </p:cNvPr>
          <p:cNvSpPr txBox="1"/>
          <p:nvPr/>
        </p:nvSpPr>
        <p:spPr>
          <a:xfrm>
            <a:off x="2721245" y="6048239"/>
            <a:ext cx="6205545" cy="276999"/>
          </a:xfrm>
          <a:prstGeom prst="rect">
            <a:avLst/>
          </a:prstGeom>
          <a:noFill/>
        </p:spPr>
        <p:txBody>
          <a:bodyPr wrap="none" rtlCol="0">
            <a:spAutoFit/>
          </a:bodyPr>
          <a:lstStyle/>
          <a:p>
            <a:r>
              <a:rPr lang="en-US" sz="1200" b="0" i="0" dirty="0">
                <a:solidFill>
                  <a:srgbClr val="000000"/>
                </a:solidFill>
                <a:effectLst/>
                <a:latin typeface="Nunito" pitchFamily="2" charset="77"/>
                <a:hlinkClick r:id="rId3"/>
              </a:rPr>
              <a:t>Centers for Disease Control and Prevention. Disability and Health Data System (DHDS)</a:t>
            </a:r>
            <a:endParaRPr lang="en-US" sz="1200" dirty="0"/>
          </a:p>
        </p:txBody>
      </p:sp>
      <p:pic>
        <p:nvPicPr>
          <p:cNvPr id="4" name="Picture 3" descr="Infographic representing disability statistics: &#10;&#10;Cognition (13.9%): Serious difficulty concentrating, remembering, or making decisions&#10;Mobility (12.2%): Serious difficulty walking or climbing stairs&#10;Independent Living (7.7%): Difficulty doing errands along&#10;Hearing (6.2%): Deafness or serious difficulty hearing&#10;Vision (5.5%): Blindness or serious difficulty seeing&#10;Self-care (3.6%): Difficulty dressing or bathing">
            <a:extLst>
              <a:ext uri="{FF2B5EF4-FFF2-40B4-BE49-F238E27FC236}">
                <a16:creationId xmlns:a16="http://schemas.microsoft.com/office/drawing/2014/main" id="{2CB77F53-5BA4-E8F9-5842-1FCE4033D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897" y="78236"/>
            <a:ext cx="7954303" cy="5970003"/>
          </a:xfrm>
          <a:prstGeom prst="rect">
            <a:avLst/>
          </a:prstGeom>
        </p:spPr>
      </p:pic>
    </p:spTree>
    <p:extLst>
      <p:ext uri="{BB962C8B-B14F-4D97-AF65-F5344CB8AC3E}">
        <p14:creationId xmlns:p14="http://schemas.microsoft.com/office/powerpoint/2010/main" val="166783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505" y="141817"/>
            <a:ext cx="4455485" cy="566822"/>
          </a:xfrm>
          <a:prstGeom prst="rect">
            <a:avLst/>
          </a:prstGeom>
        </p:spPr>
        <p:txBody>
          <a:bodyPr vert="horz" wrap="square" lIns="0" tIns="12700" rIns="0" bIns="0" rtlCol="0">
            <a:spAutoFit/>
          </a:bodyPr>
          <a:lstStyle/>
          <a:p>
            <a:pPr marL="12700">
              <a:lnSpc>
                <a:spcPct val="100000"/>
              </a:lnSpc>
              <a:spcBef>
                <a:spcPts val="100"/>
              </a:spcBef>
            </a:pPr>
            <a:r>
              <a:rPr sz="3600" b="1" dirty="0"/>
              <a:t>Models</a:t>
            </a:r>
            <a:r>
              <a:rPr sz="3600" b="1" spc="-35" dirty="0"/>
              <a:t> </a:t>
            </a:r>
            <a:r>
              <a:rPr sz="3600" b="1" dirty="0"/>
              <a:t>of</a:t>
            </a:r>
            <a:r>
              <a:rPr sz="3600" b="1" spc="-30" dirty="0"/>
              <a:t> </a:t>
            </a:r>
            <a:r>
              <a:rPr sz="3600" b="1" spc="-10" dirty="0"/>
              <a:t>Disability</a:t>
            </a:r>
            <a:endParaRPr sz="3600" b="1" dirty="0"/>
          </a:p>
        </p:txBody>
      </p:sp>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461307" y="1140706"/>
            <a:ext cx="917447" cy="917448"/>
          </a:xfrm>
          <a:prstGeom prst="rect">
            <a:avLst/>
          </a:prstGeom>
        </p:spPr>
      </p:pic>
      <p:sp>
        <p:nvSpPr>
          <p:cNvPr id="4" name="object 4"/>
          <p:cNvSpPr txBox="1"/>
          <p:nvPr/>
        </p:nvSpPr>
        <p:spPr>
          <a:xfrm>
            <a:off x="1496135" y="865215"/>
            <a:ext cx="6829668" cy="1331775"/>
          </a:xfrm>
          <a:prstGeom prst="rect">
            <a:avLst/>
          </a:prstGeom>
        </p:spPr>
        <p:txBody>
          <a:bodyPr vert="horz" wrap="square" lIns="0" tIns="125095" rIns="0" bIns="0" rtlCol="0">
            <a:spAutoFit/>
          </a:bodyPr>
          <a:lstStyle/>
          <a:p>
            <a:pPr marL="12700">
              <a:lnSpc>
                <a:spcPct val="100000"/>
              </a:lnSpc>
              <a:spcBef>
                <a:spcPts val="985"/>
              </a:spcBef>
            </a:pPr>
            <a:r>
              <a:rPr sz="2000" b="1" spc="-10" dirty="0">
                <a:latin typeface="Calibri"/>
                <a:cs typeface="Calibri"/>
              </a:rPr>
              <a:t>Medical</a:t>
            </a:r>
            <a:endParaRPr sz="2000" dirty="0">
              <a:latin typeface="Calibri"/>
              <a:cs typeface="Calibri"/>
            </a:endParaRPr>
          </a:p>
          <a:p>
            <a:pPr marL="12700" marR="5080">
              <a:lnSpc>
                <a:spcPts val="2020"/>
              </a:lnSpc>
              <a:spcBef>
                <a:spcPts val="985"/>
              </a:spcBef>
            </a:pPr>
            <a:r>
              <a:rPr sz="1800" dirty="0">
                <a:latin typeface="Calibri"/>
                <a:cs typeface="Calibri"/>
              </a:rPr>
              <a:t>The</a:t>
            </a:r>
            <a:r>
              <a:rPr sz="1800" spc="-35" dirty="0">
                <a:latin typeface="Calibri"/>
                <a:cs typeface="Calibri"/>
              </a:rPr>
              <a:t> </a:t>
            </a:r>
            <a:r>
              <a:rPr sz="1800" dirty="0">
                <a:latin typeface="Calibri"/>
                <a:cs typeface="Calibri"/>
              </a:rPr>
              <a:t>medical</a:t>
            </a:r>
            <a:r>
              <a:rPr sz="1800" spc="-35" dirty="0">
                <a:latin typeface="Calibri"/>
                <a:cs typeface="Calibri"/>
              </a:rPr>
              <a:t> </a:t>
            </a:r>
            <a:r>
              <a:rPr sz="1800" dirty="0">
                <a:latin typeface="Calibri"/>
                <a:cs typeface="Calibri"/>
              </a:rPr>
              <a:t>model</a:t>
            </a:r>
            <a:r>
              <a:rPr sz="1800" spc="-35" dirty="0">
                <a:latin typeface="Calibri"/>
                <a:cs typeface="Calibri"/>
              </a:rPr>
              <a:t> </a:t>
            </a:r>
            <a:r>
              <a:rPr lang="en-US" sz="1800" dirty="0">
                <a:latin typeface="Calibri"/>
                <a:cs typeface="Calibri"/>
              </a:rPr>
              <a:t>views disability as a problem of the person, directly caused by disease, trauma, or other health conditions,</a:t>
            </a:r>
            <a:r>
              <a:rPr sz="1800" spc="-55" dirty="0">
                <a:latin typeface="Calibri"/>
                <a:cs typeface="Calibri"/>
              </a:rPr>
              <a:t> </a:t>
            </a:r>
            <a:r>
              <a:rPr sz="1800" dirty="0">
                <a:latin typeface="Calibri"/>
                <a:cs typeface="Calibri"/>
              </a:rPr>
              <a:t>which</a:t>
            </a:r>
            <a:r>
              <a:rPr sz="1800" spc="-50" dirty="0">
                <a:latin typeface="Calibri"/>
                <a:cs typeface="Calibri"/>
              </a:rPr>
              <a:t> </a:t>
            </a:r>
            <a:r>
              <a:rPr sz="1800" spc="-10" dirty="0">
                <a:latin typeface="Calibri"/>
                <a:cs typeface="Calibri"/>
              </a:rPr>
              <a:t>therefore</a:t>
            </a:r>
            <a:r>
              <a:rPr sz="1800" spc="-50" dirty="0">
                <a:latin typeface="Calibri"/>
                <a:cs typeface="Calibri"/>
              </a:rPr>
              <a:t> </a:t>
            </a:r>
            <a:r>
              <a:rPr sz="1800" dirty="0">
                <a:latin typeface="Calibri"/>
                <a:cs typeface="Calibri"/>
              </a:rPr>
              <a:t>requires</a:t>
            </a:r>
            <a:r>
              <a:rPr sz="1800" spc="-55" dirty="0">
                <a:latin typeface="Calibri"/>
                <a:cs typeface="Calibri"/>
              </a:rPr>
              <a:t> </a:t>
            </a:r>
            <a:r>
              <a:rPr sz="1800" spc="-10" dirty="0">
                <a:latin typeface="Calibri"/>
                <a:cs typeface="Calibri"/>
              </a:rPr>
              <a:t>sustained</a:t>
            </a:r>
            <a:r>
              <a:rPr sz="1800" spc="-50" dirty="0">
                <a:latin typeface="Calibri"/>
                <a:cs typeface="Calibri"/>
              </a:rPr>
              <a:t> </a:t>
            </a:r>
            <a:r>
              <a:rPr sz="1800" dirty="0">
                <a:latin typeface="Calibri"/>
                <a:cs typeface="Calibri"/>
              </a:rPr>
              <a:t>medical</a:t>
            </a:r>
            <a:r>
              <a:rPr sz="1800" spc="-55" dirty="0">
                <a:latin typeface="Calibri"/>
                <a:cs typeface="Calibri"/>
              </a:rPr>
              <a:t> </a:t>
            </a:r>
            <a:r>
              <a:rPr sz="1800" dirty="0">
                <a:latin typeface="Calibri"/>
                <a:cs typeface="Calibri"/>
              </a:rPr>
              <a:t>care</a:t>
            </a:r>
            <a:r>
              <a:rPr sz="1800" spc="-50" dirty="0">
                <a:latin typeface="Calibri"/>
                <a:cs typeface="Calibri"/>
              </a:rPr>
              <a:t> </a:t>
            </a:r>
            <a:r>
              <a:rPr sz="1800" dirty="0">
                <a:latin typeface="Calibri"/>
                <a:cs typeface="Calibri"/>
              </a:rPr>
              <a:t>provided</a:t>
            </a:r>
            <a:r>
              <a:rPr sz="1800" spc="-50" dirty="0">
                <a:latin typeface="Calibri"/>
                <a:cs typeface="Calibri"/>
              </a:rPr>
              <a:t> </a:t>
            </a:r>
            <a:r>
              <a:rPr sz="1800" dirty="0">
                <a:latin typeface="Calibri"/>
                <a:cs typeface="Calibri"/>
              </a:rPr>
              <a:t>by</a:t>
            </a:r>
            <a:r>
              <a:rPr sz="1800" spc="-55" dirty="0">
                <a:latin typeface="Calibri"/>
                <a:cs typeface="Calibri"/>
              </a:rPr>
              <a:t> </a:t>
            </a:r>
            <a:r>
              <a:rPr sz="1800" spc="-10" dirty="0">
                <a:latin typeface="Calibri"/>
                <a:cs typeface="Calibri"/>
              </a:rPr>
              <a:t>professionals.</a:t>
            </a:r>
            <a:endParaRPr lang="en-US" spc="-10" dirty="0">
              <a:latin typeface="Calibri"/>
              <a:cs typeface="Calibri"/>
            </a:endParaRPr>
          </a:p>
        </p:txBody>
      </p:sp>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461307" y="2841497"/>
            <a:ext cx="917447" cy="917448"/>
          </a:xfrm>
          <a:prstGeom prst="rect">
            <a:avLst/>
          </a:prstGeom>
        </p:spPr>
      </p:pic>
      <p:sp>
        <p:nvSpPr>
          <p:cNvPr id="6" name="object 6"/>
          <p:cNvSpPr txBox="1"/>
          <p:nvPr/>
        </p:nvSpPr>
        <p:spPr>
          <a:xfrm>
            <a:off x="1626767" y="3818139"/>
            <a:ext cx="1531620" cy="793750"/>
          </a:xfrm>
          <a:prstGeom prst="rect">
            <a:avLst/>
          </a:prstGeom>
        </p:spPr>
        <p:txBody>
          <a:bodyPr vert="horz" wrap="square" lIns="0" tIns="12700" rIns="0" bIns="0" rtlCol="0">
            <a:spAutoFit/>
          </a:bodyPr>
          <a:lstStyle/>
          <a:p>
            <a:pPr marL="179070" indent="-166370">
              <a:lnSpc>
                <a:spcPts val="2030"/>
              </a:lnSpc>
              <a:spcBef>
                <a:spcPts val="100"/>
              </a:spcBef>
              <a:buChar char="*"/>
              <a:tabLst>
                <a:tab pos="179070" algn="l"/>
              </a:tabLst>
            </a:pPr>
            <a:r>
              <a:rPr lang="en-US" sz="1800" spc="-10" dirty="0">
                <a:latin typeface="Calibri"/>
                <a:cs typeface="Calibri"/>
              </a:rPr>
              <a:t>Physical</a:t>
            </a:r>
            <a:endParaRPr lang="en-US" sz="1800" dirty="0">
              <a:latin typeface="Calibri"/>
              <a:cs typeface="Calibri"/>
            </a:endParaRPr>
          </a:p>
          <a:p>
            <a:pPr marL="179070" indent="-166370">
              <a:lnSpc>
                <a:spcPts val="1945"/>
              </a:lnSpc>
              <a:buChar char="*"/>
              <a:tabLst>
                <a:tab pos="179070" algn="l"/>
              </a:tabLst>
            </a:pPr>
            <a:r>
              <a:rPr lang="en-US" sz="1800" spc="-10" dirty="0">
                <a:latin typeface="Calibri"/>
                <a:cs typeface="Calibri"/>
              </a:rPr>
              <a:t>Organizational</a:t>
            </a:r>
            <a:endParaRPr lang="en-US" sz="1800" dirty="0">
              <a:latin typeface="Calibri"/>
              <a:cs typeface="Calibri"/>
            </a:endParaRPr>
          </a:p>
          <a:p>
            <a:pPr marL="179070" indent="-166370">
              <a:lnSpc>
                <a:spcPts val="2075"/>
              </a:lnSpc>
              <a:buChar char="*"/>
              <a:tabLst>
                <a:tab pos="179070" algn="l"/>
              </a:tabLst>
            </a:pPr>
            <a:r>
              <a:rPr lang="en-US" sz="1800" spc="-10" dirty="0">
                <a:latin typeface="Calibri"/>
                <a:cs typeface="Calibri"/>
              </a:rPr>
              <a:t>Attitudinal</a:t>
            </a:r>
            <a:endParaRPr lang="en-US" sz="1800" dirty="0">
              <a:latin typeface="Calibri"/>
              <a:cs typeface="Calibri"/>
            </a:endParaRPr>
          </a:p>
        </p:txBody>
      </p:sp>
      <p:sp>
        <p:nvSpPr>
          <p:cNvPr id="7" name="object 7"/>
          <p:cNvSpPr txBox="1"/>
          <p:nvPr/>
        </p:nvSpPr>
        <p:spPr>
          <a:xfrm>
            <a:off x="3431505" y="3885865"/>
            <a:ext cx="1666239" cy="541020"/>
          </a:xfrm>
          <a:prstGeom prst="rect">
            <a:avLst/>
          </a:prstGeom>
        </p:spPr>
        <p:txBody>
          <a:bodyPr vert="horz" wrap="square" lIns="0" tIns="12700" rIns="0" bIns="0" rtlCol="0">
            <a:spAutoFit/>
          </a:bodyPr>
          <a:lstStyle/>
          <a:p>
            <a:pPr marL="179070" indent="-166370">
              <a:lnSpc>
                <a:spcPts val="2030"/>
              </a:lnSpc>
              <a:spcBef>
                <a:spcPts val="100"/>
              </a:spcBef>
              <a:buChar char="*"/>
              <a:tabLst>
                <a:tab pos="179070" algn="l"/>
              </a:tabLst>
            </a:pPr>
            <a:r>
              <a:rPr sz="1800" spc="-10" dirty="0">
                <a:latin typeface="Calibri"/>
                <a:cs typeface="Calibri"/>
              </a:rPr>
              <a:t>Communication</a:t>
            </a:r>
            <a:endParaRPr sz="1800" dirty="0">
              <a:latin typeface="Calibri"/>
              <a:cs typeface="Calibri"/>
            </a:endParaRPr>
          </a:p>
          <a:p>
            <a:pPr marL="179070" indent="-166370">
              <a:lnSpc>
                <a:spcPts val="2030"/>
              </a:lnSpc>
              <a:buChar char="*"/>
              <a:tabLst>
                <a:tab pos="179070" algn="l"/>
              </a:tabLst>
            </a:pPr>
            <a:r>
              <a:rPr sz="1800" spc="-10" dirty="0">
                <a:latin typeface="Calibri"/>
                <a:cs typeface="Calibri"/>
              </a:rPr>
              <a:t>Technology</a:t>
            </a:r>
            <a:endParaRPr sz="1800" dirty="0">
              <a:latin typeface="Calibri"/>
              <a:cs typeface="Calibri"/>
            </a:endParaRPr>
          </a:p>
        </p:txBody>
      </p:sp>
      <p:pic>
        <p:nvPicPr>
          <p:cNvPr id="8" name="object 8">
            <a:extLst>
              <a:ext uri="{C183D7F6-B498-43B3-948B-1728B52AA6E4}">
                <adec:decorative xmlns:adec="http://schemas.microsoft.com/office/drawing/2017/decorative" val="1"/>
              </a:ext>
            </a:extLst>
          </p:cNvPr>
          <p:cNvPicPr/>
          <p:nvPr/>
        </p:nvPicPr>
        <p:blipFill>
          <a:blip r:embed="rId4" cstate="print"/>
          <a:stretch>
            <a:fillRect/>
          </a:stretch>
        </p:blipFill>
        <p:spPr>
          <a:xfrm>
            <a:off x="502680" y="4920010"/>
            <a:ext cx="917447" cy="917447"/>
          </a:xfrm>
          <a:prstGeom prst="rect">
            <a:avLst/>
          </a:prstGeom>
        </p:spPr>
      </p:pic>
      <p:sp>
        <p:nvSpPr>
          <p:cNvPr id="9" name="object 9"/>
          <p:cNvSpPr txBox="1"/>
          <p:nvPr/>
        </p:nvSpPr>
        <p:spPr>
          <a:xfrm>
            <a:off x="597361" y="4701540"/>
            <a:ext cx="7334528" cy="1788823"/>
          </a:xfrm>
          <a:prstGeom prst="rect">
            <a:avLst/>
          </a:prstGeom>
        </p:spPr>
        <p:txBody>
          <a:bodyPr vert="horz" wrap="square" lIns="0" tIns="12700" rIns="0" bIns="0" rtlCol="0">
            <a:spAutoFit/>
          </a:bodyPr>
          <a:lstStyle/>
          <a:p>
            <a:pPr marL="948690">
              <a:lnSpc>
                <a:spcPct val="100000"/>
              </a:lnSpc>
              <a:spcBef>
                <a:spcPts val="100"/>
              </a:spcBef>
            </a:pPr>
            <a:r>
              <a:rPr sz="2000" b="1" spc="-10" dirty="0">
                <a:latin typeface="Calibri"/>
                <a:cs typeface="Calibri"/>
              </a:rPr>
              <a:t>Affirmational</a:t>
            </a:r>
            <a:endParaRPr sz="2000" dirty="0">
              <a:latin typeface="Calibri"/>
              <a:cs typeface="Calibri"/>
            </a:endParaRPr>
          </a:p>
          <a:p>
            <a:pPr marL="948690" marR="5080">
              <a:lnSpc>
                <a:spcPct val="102200"/>
              </a:lnSpc>
              <a:spcBef>
                <a:spcPts val="2045"/>
              </a:spcBef>
            </a:pPr>
            <a:r>
              <a:rPr sz="1800" dirty="0">
                <a:latin typeface="Calibri"/>
                <a:cs typeface="Calibri"/>
              </a:rPr>
              <a:t>The</a:t>
            </a:r>
            <a:r>
              <a:rPr sz="1800" spc="-30" dirty="0">
                <a:latin typeface="Calibri"/>
                <a:cs typeface="Calibri"/>
              </a:rPr>
              <a:t> </a:t>
            </a:r>
            <a:r>
              <a:rPr sz="1800" spc="-10" dirty="0">
                <a:latin typeface="Calibri"/>
                <a:cs typeface="Calibri"/>
              </a:rPr>
              <a:t>affirmational</a:t>
            </a:r>
            <a:r>
              <a:rPr sz="1800" spc="-40" dirty="0">
                <a:latin typeface="Calibri"/>
                <a:cs typeface="Calibri"/>
              </a:rPr>
              <a:t> </a:t>
            </a:r>
            <a:r>
              <a:rPr sz="1800" dirty="0">
                <a:latin typeface="Calibri"/>
                <a:cs typeface="Calibri"/>
              </a:rPr>
              <a:t>model</a:t>
            </a:r>
            <a:r>
              <a:rPr sz="1800" spc="-40" dirty="0">
                <a:latin typeface="Calibri"/>
                <a:cs typeface="Calibri"/>
              </a:rPr>
              <a:t> </a:t>
            </a:r>
            <a:r>
              <a:rPr sz="1800" dirty="0">
                <a:latin typeface="Calibri"/>
                <a:cs typeface="Calibri"/>
              </a:rPr>
              <a:t>is</a:t>
            </a:r>
            <a:r>
              <a:rPr sz="1800" spc="-35" dirty="0">
                <a:latin typeface="Calibri"/>
                <a:cs typeface="Calibri"/>
              </a:rPr>
              <a:t> </a:t>
            </a:r>
            <a:r>
              <a:rPr sz="1800" dirty="0">
                <a:latin typeface="Calibri"/>
                <a:cs typeface="Calibri"/>
              </a:rPr>
              <a:t>“a</a:t>
            </a:r>
            <a:r>
              <a:rPr sz="1800" spc="-35" dirty="0">
                <a:latin typeface="Calibri"/>
                <a:cs typeface="Calibri"/>
              </a:rPr>
              <a:t> </a:t>
            </a:r>
            <a:r>
              <a:rPr sz="1800" spc="-10" dirty="0">
                <a:latin typeface="Calibri"/>
                <a:cs typeface="Calibri"/>
              </a:rPr>
              <a:t>non-</a:t>
            </a:r>
            <a:r>
              <a:rPr sz="1800" dirty="0">
                <a:latin typeface="Calibri"/>
                <a:cs typeface="Calibri"/>
              </a:rPr>
              <a:t>tragic</a:t>
            </a:r>
            <a:r>
              <a:rPr sz="1800" spc="-35" dirty="0">
                <a:latin typeface="Calibri"/>
                <a:cs typeface="Calibri"/>
              </a:rPr>
              <a:t> </a:t>
            </a:r>
            <a:r>
              <a:rPr sz="1800" dirty="0">
                <a:latin typeface="Calibri"/>
                <a:cs typeface="Calibri"/>
              </a:rPr>
              <a:t>view</a:t>
            </a:r>
            <a:r>
              <a:rPr sz="1800" spc="-30" dirty="0">
                <a:latin typeface="Calibri"/>
                <a:cs typeface="Calibri"/>
              </a:rPr>
              <a:t> </a:t>
            </a:r>
            <a:r>
              <a:rPr sz="1800" dirty="0">
                <a:latin typeface="Calibri"/>
                <a:cs typeface="Calibri"/>
              </a:rPr>
              <a:t>of</a:t>
            </a:r>
            <a:r>
              <a:rPr sz="1800" spc="-35" dirty="0">
                <a:latin typeface="Calibri"/>
                <a:cs typeface="Calibri"/>
              </a:rPr>
              <a:t> </a:t>
            </a:r>
            <a:r>
              <a:rPr sz="1800" dirty="0">
                <a:latin typeface="Calibri"/>
                <a:cs typeface="Calibri"/>
              </a:rPr>
              <a:t>disability…</a:t>
            </a:r>
            <a:r>
              <a:rPr sz="1800" spc="-40" dirty="0">
                <a:latin typeface="Calibri"/>
                <a:cs typeface="Calibri"/>
              </a:rPr>
              <a:t> </a:t>
            </a:r>
            <a:r>
              <a:rPr sz="1800" dirty="0">
                <a:latin typeface="Calibri"/>
                <a:cs typeface="Calibri"/>
              </a:rPr>
              <a:t>which</a:t>
            </a:r>
            <a:r>
              <a:rPr sz="1800" spc="-30" dirty="0">
                <a:latin typeface="Calibri"/>
                <a:cs typeface="Calibri"/>
              </a:rPr>
              <a:t> </a:t>
            </a:r>
            <a:r>
              <a:rPr sz="1800" dirty="0">
                <a:latin typeface="Calibri"/>
                <a:cs typeface="Calibri"/>
              </a:rPr>
              <a:t>encompasses</a:t>
            </a:r>
            <a:r>
              <a:rPr sz="1800" spc="-35" dirty="0">
                <a:latin typeface="Calibri"/>
                <a:cs typeface="Calibri"/>
              </a:rPr>
              <a:t> </a:t>
            </a:r>
            <a:r>
              <a:rPr sz="1800" dirty="0">
                <a:latin typeface="Calibri"/>
                <a:cs typeface="Calibri"/>
              </a:rPr>
              <a:t>positive</a:t>
            </a:r>
            <a:r>
              <a:rPr sz="1800" spc="-30" dirty="0">
                <a:latin typeface="Calibri"/>
                <a:cs typeface="Calibri"/>
              </a:rPr>
              <a:t> </a:t>
            </a:r>
            <a:r>
              <a:rPr sz="1800" dirty="0">
                <a:latin typeface="Calibri"/>
                <a:cs typeface="Calibri"/>
              </a:rPr>
              <a:t>social</a:t>
            </a:r>
            <a:r>
              <a:rPr sz="1800" spc="-35" dirty="0">
                <a:latin typeface="Calibri"/>
                <a:cs typeface="Calibri"/>
              </a:rPr>
              <a:t> </a:t>
            </a:r>
            <a:r>
              <a:rPr sz="1800" spc="-10" dirty="0">
                <a:latin typeface="Calibri"/>
                <a:cs typeface="Calibri"/>
              </a:rPr>
              <a:t>identities… </a:t>
            </a:r>
            <a:r>
              <a:rPr sz="1800" dirty="0">
                <a:latin typeface="Calibri"/>
                <a:cs typeface="Calibri"/>
              </a:rPr>
              <a:t>grounded</a:t>
            </a:r>
            <a:r>
              <a:rPr sz="1800" spc="-35" dirty="0">
                <a:latin typeface="Calibri"/>
                <a:cs typeface="Calibri"/>
              </a:rPr>
              <a:t> </a:t>
            </a:r>
            <a:r>
              <a:rPr sz="1800" dirty="0">
                <a:latin typeface="Calibri"/>
                <a:cs typeface="Calibri"/>
              </a:rPr>
              <a:t>in</a:t>
            </a:r>
            <a:r>
              <a:rPr sz="1800" spc="-30" dirty="0">
                <a:latin typeface="Calibri"/>
                <a:cs typeface="Calibri"/>
              </a:rPr>
              <a:t> </a:t>
            </a:r>
            <a:r>
              <a:rPr sz="1800" dirty="0">
                <a:latin typeface="Calibri"/>
                <a:cs typeface="Calibri"/>
              </a:rPr>
              <a:t>the</a:t>
            </a:r>
            <a:r>
              <a:rPr sz="1800" spc="-30" dirty="0">
                <a:latin typeface="Calibri"/>
                <a:cs typeface="Calibri"/>
              </a:rPr>
              <a:t> </a:t>
            </a:r>
            <a:r>
              <a:rPr sz="1800" dirty="0">
                <a:latin typeface="Calibri"/>
                <a:cs typeface="Calibri"/>
              </a:rPr>
              <a:t>benefits</a:t>
            </a:r>
            <a:r>
              <a:rPr sz="1800" spc="-35" dirty="0">
                <a:latin typeface="Calibri"/>
                <a:cs typeface="Calibri"/>
              </a:rPr>
              <a:t> </a:t>
            </a:r>
            <a:r>
              <a:rPr sz="1800" dirty="0">
                <a:latin typeface="Calibri"/>
                <a:cs typeface="Calibri"/>
              </a:rPr>
              <a:t>of</a:t>
            </a:r>
            <a:r>
              <a:rPr sz="1800" spc="-35" dirty="0">
                <a:latin typeface="Calibri"/>
                <a:cs typeface="Calibri"/>
              </a:rPr>
              <a:t> </a:t>
            </a:r>
            <a:r>
              <a:rPr sz="1800" dirty="0">
                <a:latin typeface="Calibri"/>
                <a:cs typeface="Calibri"/>
              </a:rPr>
              <a:t>the</a:t>
            </a:r>
            <a:r>
              <a:rPr sz="1800" spc="-30" dirty="0">
                <a:latin typeface="Calibri"/>
                <a:cs typeface="Calibri"/>
              </a:rPr>
              <a:t> </a:t>
            </a:r>
            <a:r>
              <a:rPr sz="1800" spc="-10" dirty="0">
                <a:latin typeface="Calibri"/>
                <a:cs typeface="Calibri"/>
              </a:rPr>
              <a:t>lifestyle</a:t>
            </a:r>
            <a:r>
              <a:rPr sz="1800" spc="-30" dirty="0">
                <a:latin typeface="Calibri"/>
                <a:cs typeface="Calibri"/>
              </a:rPr>
              <a:t> </a:t>
            </a:r>
            <a:r>
              <a:rPr sz="1800" dirty="0">
                <a:latin typeface="Calibri"/>
                <a:cs typeface="Calibri"/>
              </a:rPr>
              <a:t>and</a:t>
            </a:r>
            <a:r>
              <a:rPr sz="1800" spc="-35" dirty="0">
                <a:latin typeface="Calibri"/>
                <a:cs typeface="Calibri"/>
              </a:rPr>
              <a:t> </a:t>
            </a:r>
            <a:r>
              <a:rPr sz="1800" dirty="0">
                <a:latin typeface="Calibri"/>
                <a:cs typeface="Calibri"/>
              </a:rPr>
              <a:t>life</a:t>
            </a:r>
            <a:r>
              <a:rPr sz="1800" spc="-30" dirty="0">
                <a:latin typeface="Calibri"/>
                <a:cs typeface="Calibri"/>
              </a:rPr>
              <a:t> </a:t>
            </a:r>
            <a:r>
              <a:rPr sz="1800" dirty="0">
                <a:latin typeface="Calibri"/>
                <a:cs typeface="Calibri"/>
              </a:rPr>
              <a:t>experience</a:t>
            </a:r>
            <a:r>
              <a:rPr sz="1800" spc="-30" dirty="0">
                <a:latin typeface="Calibri"/>
                <a:cs typeface="Calibri"/>
              </a:rPr>
              <a:t> </a:t>
            </a:r>
            <a:r>
              <a:rPr sz="1800" dirty="0">
                <a:latin typeface="Calibri"/>
                <a:cs typeface="Calibri"/>
              </a:rPr>
              <a:t>of</a:t>
            </a:r>
            <a:r>
              <a:rPr sz="1800" spc="-35" dirty="0">
                <a:latin typeface="Calibri"/>
                <a:cs typeface="Calibri"/>
              </a:rPr>
              <a:t> </a:t>
            </a:r>
            <a:r>
              <a:rPr sz="1800" dirty="0">
                <a:latin typeface="Calibri"/>
                <a:cs typeface="Calibri"/>
              </a:rPr>
              <a:t>being</a:t>
            </a:r>
            <a:r>
              <a:rPr sz="1800" spc="-30" dirty="0">
                <a:latin typeface="Calibri"/>
                <a:cs typeface="Calibri"/>
              </a:rPr>
              <a:t> </a:t>
            </a:r>
            <a:r>
              <a:rPr sz="1800" spc="-10" dirty="0">
                <a:latin typeface="Calibri"/>
                <a:cs typeface="Calibri"/>
              </a:rPr>
              <a:t>disabled.</a:t>
            </a:r>
            <a:endParaRPr sz="1800" dirty="0">
              <a:latin typeface="Calibri"/>
              <a:cs typeface="Calibri"/>
            </a:endParaRPr>
          </a:p>
          <a:p>
            <a:pPr marL="12700">
              <a:lnSpc>
                <a:spcPct val="100000"/>
              </a:lnSpc>
              <a:spcBef>
                <a:spcPts val="1395"/>
              </a:spcBef>
            </a:pPr>
            <a:r>
              <a:rPr sz="1200" dirty="0">
                <a:latin typeface="Calibri"/>
                <a:cs typeface="Calibri"/>
              </a:rPr>
              <a:t>Oliver</a:t>
            </a:r>
            <a:r>
              <a:rPr sz="1200" spc="-45" dirty="0">
                <a:latin typeface="Calibri"/>
                <a:cs typeface="Calibri"/>
              </a:rPr>
              <a:t> </a:t>
            </a:r>
            <a:r>
              <a:rPr sz="1200" dirty="0">
                <a:latin typeface="Calibri"/>
                <a:cs typeface="Calibri"/>
              </a:rPr>
              <a:t>(2013),</a:t>
            </a:r>
            <a:r>
              <a:rPr sz="1200" spc="-35" dirty="0">
                <a:latin typeface="Calibri"/>
                <a:cs typeface="Calibri"/>
              </a:rPr>
              <a:t> </a:t>
            </a:r>
            <a:r>
              <a:rPr sz="1200" dirty="0">
                <a:latin typeface="Calibri"/>
                <a:cs typeface="Calibri"/>
              </a:rPr>
              <a:t>Thomas</a:t>
            </a:r>
            <a:r>
              <a:rPr sz="1200" spc="-30" dirty="0">
                <a:latin typeface="Calibri"/>
                <a:cs typeface="Calibri"/>
              </a:rPr>
              <a:t> </a:t>
            </a:r>
            <a:r>
              <a:rPr sz="1200" dirty="0">
                <a:latin typeface="Calibri"/>
                <a:cs typeface="Calibri"/>
              </a:rPr>
              <a:t>(2004)</a:t>
            </a:r>
            <a:r>
              <a:rPr sz="1200" spc="-35" dirty="0">
                <a:latin typeface="Calibri"/>
                <a:cs typeface="Calibri"/>
              </a:rPr>
              <a:t> </a:t>
            </a:r>
            <a:r>
              <a:rPr sz="1200" dirty="0">
                <a:latin typeface="Calibri"/>
                <a:cs typeface="Calibri"/>
              </a:rPr>
              <a:t>Swain</a:t>
            </a:r>
            <a:r>
              <a:rPr sz="1200" spc="-45" dirty="0">
                <a:latin typeface="Calibri"/>
                <a:cs typeface="Calibri"/>
              </a:rPr>
              <a:t> </a:t>
            </a:r>
            <a:r>
              <a:rPr sz="1200" dirty="0">
                <a:latin typeface="Calibri"/>
                <a:cs typeface="Calibri"/>
              </a:rPr>
              <a:t>and</a:t>
            </a:r>
            <a:r>
              <a:rPr sz="1200" spc="-40" dirty="0">
                <a:latin typeface="Calibri"/>
                <a:cs typeface="Calibri"/>
              </a:rPr>
              <a:t> </a:t>
            </a:r>
            <a:r>
              <a:rPr sz="1200" dirty="0">
                <a:latin typeface="Calibri"/>
                <a:cs typeface="Calibri"/>
              </a:rPr>
              <a:t>French</a:t>
            </a:r>
            <a:r>
              <a:rPr sz="1200" spc="-40" dirty="0">
                <a:latin typeface="Calibri"/>
                <a:cs typeface="Calibri"/>
              </a:rPr>
              <a:t> </a:t>
            </a:r>
            <a:r>
              <a:rPr sz="1200" spc="-10" dirty="0">
                <a:latin typeface="Calibri"/>
                <a:cs typeface="Calibri"/>
              </a:rPr>
              <a:t>(2000)</a:t>
            </a:r>
            <a:endParaRPr sz="1200" dirty="0">
              <a:latin typeface="Calibri"/>
              <a:cs typeface="Calibri"/>
            </a:endParaRPr>
          </a:p>
        </p:txBody>
      </p:sp>
      <p:sp>
        <p:nvSpPr>
          <p:cNvPr id="10" name="object 10"/>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0554887" y="6371209"/>
            <a:ext cx="1095046" cy="195140"/>
          </a:xfrm>
          <a:prstGeom prst="rect">
            <a:avLst/>
          </a:prstGeom>
        </p:spPr>
      </p:pic>
      <p:sp>
        <p:nvSpPr>
          <p:cNvPr id="12" name="Footer Placeholder 11">
            <a:extLst>
              <a:ext uri="{FF2B5EF4-FFF2-40B4-BE49-F238E27FC236}">
                <a16:creationId xmlns:a16="http://schemas.microsoft.com/office/drawing/2014/main" id="{D62A8813-C458-0422-DE59-F1C7BF70E8AC}"/>
              </a:ext>
            </a:extLst>
          </p:cNvPr>
          <p:cNvSpPr>
            <a:spLocks noGrp="1"/>
          </p:cNvSpPr>
          <p:nvPr>
            <p:ph type="ftr" sz="quarter" idx="11"/>
          </p:nvPr>
        </p:nvSpPr>
        <p:spPr/>
        <p:txBody>
          <a:bodyPr/>
          <a:lstStyle/>
          <a:p>
            <a:r>
              <a:rPr lang="en-US"/>
              <a:t>OFN Conference 2024 -- Disability Finance Presentation</a:t>
            </a:r>
          </a:p>
        </p:txBody>
      </p:sp>
      <p:sp>
        <p:nvSpPr>
          <p:cNvPr id="13" name="Slide Number Placeholder 12">
            <a:extLst>
              <a:ext uri="{FF2B5EF4-FFF2-40B4-BE49-F238E27FC236}">
                <a16:creationId xmlns:a16="http://schemas.microsoft.com/office/drawing/2014/main" id="{08B9FF8B-40BF-3392-1211-15867C8803C3}"/>
              </a:ext>
            </a:extLst>
          </p:cNvPr>
          <p:cNvSpPr>
            <a:spLocks noGrp="1"/>
          </p:cNvSpPr>
          <p:nvPr>
            <p:ph type="sldNum" sz="quarter" idx="12"/>
          </p:nvPr>
        </p:nvSpPr>
        <p:spPr/>
        <p:txBody>
          <a:bodyPr/>
          <a:lstStyle/>
          <a:p>
            <a:fld id="{8809C807-5321-45AE-8451-65F84D12A12A}" type="slidenum">
              <a:rPr lang="en-US" smtClean="0"/>
              <a:t>7</a:t>
            </a:fld>
            <a:endParaRPr lang="en-US"/>
          </a:p>
        </p:txBody>
      </p:sp>
      <p:grpSp>
        <p:nvGrpSpPr>
          <p:cNvPr id="17" name="object 20">
            <a:extLst>
              <a:ext uri="{FF2B5EF4-FFF2-40B4-BE49-F238E27FC236}">
                <a16:creationId xmlns:a16="http://schemas.microsoft.com/office/drawing/2014/main" id="{309A35C3-00D0-E606-F5A0-71222C861397}"/>
              </a:ext>
            </a:extLst>
          </p:cNvPr>
          <p:cNvGrpSpPr/>
          <p:nvPr/>
        </p:nvGrpSpPr>
        <p:grpSpPr>
          <a:xfrm>
            <a:off x="8537865" y="4539774"/>
            <a:ext cx="2900159" cy="1418594"/>
            <a:chOff x="7032593" y="3258913"/>
            <a:chExt cx="4182110" cy="1150620"/>
          </a:xfrm>
        </p:grpSpPr>
        <p:sp>
          <p:nvSpPr>
            <p:cNvPr id="18" name="object 21">
              <a:extLst>
                <a:ext uri="{FF2B5EF4-FFF2-40B4-BE49-F238E27FC236}">
                  <a16:creationId xmlns:a16="http://schemas.microsoft.com/office/drawing/2014/main" id="{FDF91DB1-4500-0EE8-B8A0-00B498839FA1}"/>
                </a:ext>
              </a:extLst>
            </p:cNvPr>
            <p:cNvSpPr/>
            <p:nvPr/>
          </p:nvSpPr>
          <p:spPr>
            <a:xfrm>
              <a:off x="7038924" y="3265271"/>
              <a:ext cx="426084" cy="1092835"/>
            </a:xfrm>
            <a:custGeom>
              <a:avLst/>
              <a:gdLst/>
              <a:ahLst/>
              <a:cxnLst/>
              <a:rect l="l" t="t" r="r" b="b"/>
              <a:pathLst>
                <a:path w="426084" h="1092835">
                  <a:moveTo>
                    <a:pt x="425894" y="91414"/>
                  </a:moveTo>
                  <a:lnTo>
                    <a:pt x="319430" y="0"/>
                  </a:lnTo>
                  <a:lnTo>
                    <a:pt x="319430" y="53238"/>
                  </a:lnTo>
                  <a:lnTo>
                    <a:pt x="276504" y="68275"/>
                  </a:lnTo>
                  <a:lnTo>
                    <a:pt x="235927" y="87884"/>
                  </a:lnTo>
                  <a:lnTo>
                    <a:pt x="197904" y="111747"/>
                  </a:lnTo>
                  <a:lnTo>
                    <a:pt x="162610" y="139547"/>
                  </a:lnTo>
                  <a:lnTo>
                    <a:pt x="130238" y="170980"/>
                  </a:lnTo>
                  <a:lnTo>
                    <a:pt x="101003" y="205714"/>
                  </a:lnTo>
                  <a:lnTo>
                    <a:pt x="75069" y="243459"/>
                  </a:lnTo>
                  <a:lnTo>
                    <a:pt x="52654" y="283895"/>
                  </a:lnTo>
                  <a:lnTo>
                    <a:pt x="33947" y="326707"/>
                  </a:lnTo>
                  <a:lnTo>
                    <a:pt x="19126" y="371589"/>
                  </a:lnTo>
                  <a:lnTo>
                    <a:pt x="8407" y="418211"/>
                  </a:lnTo>
                  <a:lnTo>
                    <a:pt x="2679" y="460971"/>
                  </a:lnTo>
                  <a:lnTo>
                    <a:pt x="2679" y="565010"/>
                  </a:lnTo>
                  <a:lnTo>
                    <a:pt x="2514" y="563867"/>
                  </a:lnTo>
                  <a:lnTo>
                    <a:pt x="1612" y="545401"/>
                  </a:lnTo>
                  <a:lnTo>
                    <a:pt x="2679" y="565010"/>
                  </a:lnTo>
                  <a:lnTo>
                    <a:pt x="2679" y="460971"/>
                  </a:lnTo>
                  <a:lnTo>
                    <a:pt x="1968" y="466267"/>
                  </a:lnTo>
                  <a:lnTo>
                    <a:pt x="76" y="513549"/>
                  </a:lnTo>
                  <a:lnTo>
                    <a:pt x="12" y="512216"/>
                  </a:lnTo>
                  <a:lnTo>
                    <a:pt x="12" y="515150"/>
                  </a:lnTo>
                  <a:lnTo>
                    <a:pt x="0" y="515454"/>
                  </a:lnTo>
                  <a:lnTo>
                    <a:pt x="12" y="515696"/>
                  </a:lnTo>
                  <a:lnTo>
                    <a:pt x="12" y="618680"/>
                  </a:lnTo>
                  <a:lnTo>
                    <a:pt x="2514" y="670331"/>
                  </a:lnTo>
                  <a:lnTo>
                    <a:pt x="9842" y="720382"/>
                  </a:lnTo>
                  <a:lnTo>
                    <a:pt x="21729" y="768515"/>
                  </a:lnTo>
                  <a:lnTo>
                    <a:pt x="37922" y="814463"/>
                  </a:lnTo>
                  <a:lnTo>
                    <a:pt x="58153" y="857935"/>
                  </a:lnTo>
                  <a:lnTo>
                    <a:pt x="82181" y="898639"/>
                  </a:lnTo>
                  <a:lnTo>
                    <a:pt x="109740" y="936294"/>
                  </a:lnTo>
                  <a:lnTo>
                    <a:pt x="140550" y="970597"/>
                  </a:lnTo>
                  <a:lnTo>
                    <a:pt x="174371" y="1001255"/>
                  </a:lnTo>
                  <a:lnTo>
                    <a:pt x="210947" y="1028001"/>
                  </a:lnTo>
                  <a:lnTo>
                    <a:pt x="249999" y="1050531"/>
                  </a:lnTo>
                  <a:lnTo>
                    <a:pt x="291287" y="1068552"/>
                  </a:lnTo>
                  <a:lnTo>
                    <a:pt x="334530" y="1081786"/>
                  </a:lnTo>
                  <a:lnTo>
                    <a:pt x="379488" y="1089939"/>
                  </a:lnTo>
                  <a:lnTo>
                    <a:pt x="425894" y="1092720"/>
                  </a:lnTo>
                  <a:lnTo>
                    <a:pt x="425894" y="986243"/>
                  </a:lnTo>
                  <a:lnTo>
                    <a:pt x="379488" y="983462"/>
                  </a:lnTo>
                  <a:lnTo>
                    <a:pt x="334530" y="975309"/>
                  </a:lnTo>
                  <a:lnTo>
                    <a:pt x="291287" y="962075"/>
                  </a:lnTo>
                  <a:lnTo>
                    <a:pt x="249999" y="944054"/>
                  </a:lnTo>
                  <a:lnTo>
                    <a:pt x="210947" y="921524"/>
                  </a:lnTo>
                  <a:lnTo>
                    <a:pt x="174371" y="894791"/>
                  </a:lnTo>
                  <a:lnTo>
                    <a:pt x="140550" y="864120"/>
                  </a:lnTo>
                  <a:lnTo>
                    <a:pt x="109740" y="829818"/>
                  </a:lnTo>
                  <a:lnTo>
                    <a:pt x="82181" y="792175"/>
                  </a:lnTo>
                  <a:lnTo>
                    <a:pt x="58153" y="751471"/>
                  </a:lnTo>
                  <a:lnTo>
                    <a:pt x="37922" y="707999"/>
                  </a:lnTo>
                  <a:lnTo>
                    <a:pt x="21729" y="662051"/>
                  </a:lnTo>
                  <a:lnTo>
                    <a:pt x="9842" y="613905"/>
                  </a:lnTo>
                  <a:lnTo>
                    <a:pt x="2717" y="565315"/>
                  </a:lnTo>
                  <a:lnTo>
                    <a:pt x="10706" y="513105"/>
                  </a:lnTo>
                  <a:lnTo>
                    <a:pt x="23685" y="462788"/>
                  </a:lnTo>
                  <a:lnTo>
                    <a:pt x="41376" y="414858"/>
                  </a:lnTo>
                  <a:lnTo>
                    <a:pt x="63500" y="369658"/>
                  </a:lnTo>
                  <a:lnTo>
                    <a:pt x="89789" y="327558"/>
                  </a:lnTo>
                  <a:lnTo>
                    <a:pt x="119964" y="288912"/>
                  </a:lnTo>
                  <a:lnTo>
                    <a:pt x="153746" y="254050"/>
                  </a:lnTo>
                  <a:lnTo>
                    <a:pt x="190855" y="223354"/>
                  </a:lnTo>
                  <a:lnTo>
                    <a:pt x="231025" y="197154"/>
                  </a:lnTo>
                  <a:lnTo>
                    <a:pt x="273977" y="175831"/>
                  </a:lnTo>
                  <a:lnTo>
                    <a:pt x="319430" y="159702"/>
                  </a:lnTo>
                  <a:lnTo>
                    <a:pt x="319430" y="212940"/>
                  </a:lnTo>
                  <a:lnTo>
                    <a:pt x="425894" y="91414"/>
                  </a:lnTo>
                  <a:close/>
                </a:path>
              </a:pathLst>
            </a:custGeom>
            <a:solidFill>
              <a:srgbClr val="000000"/>
            </a:solidFill>
          </p:spPr>
          <p:txBody>
            <a:bodyPr wrap="square" lIns="0" tIns="0" rIns="0" bIns="0" rtlCol="0"/>
            <a:lstStyle/>
            <a:p>
              <a:endParaRPr/>
            </a:p>
          </p:txBody>
        </p:sp>
        <p:sp>
          <p:nvSpPr>
            <p:cNvPr id="19" name="object 22">
              <a:extLst>
                <a:ext uri="{FF2B5EF4-FFF2-40B4-BE49-F238E27FC236}">
                  <a16:creationId xmlns:a16="http://schemas.microsoft.com/office/drawing/2014/main" id="{7F0DC2F9-99A3-8DFE-1BBA-D2EE9B9F75BC}"/>
                </a:ext>
              </a:extLst>
            </p:cNvPr>
            <p:cNvSpPr/>
            <p:nvPr/>
          </p:nvSpPr>
          <p:spPr>
            <a:xfrm>
              <a:off x="7038943" y="3265263"/>
              <a:ext cx="426084" cy="1092835"/>
            </a:xfrm>
            <a:custGeom>
              <a:avLst/>
              <a:gdLst/>
              <a:ahLst/>
              <a:cxnLst/>
              <a:rect l="l" t="t" r="r" b="b"/>
              <a:pathLst>
                <a:path w="426084" h="1092835">
                  <a:moveTo>
                    <a:pt x="0" y="512216"/>
                  </a:moveTo>
                  <a:lnTo>
                    <a:pt x="2499" y="563867"/>
                  </a:lnTo>
                  <a:lnTo>
                    <a:pt x="9822" y="613907"/>
                  </a:lnTo>
                  <a:lnTo>
                    <a:pt x="21711" y="662047"/>
                  </a:lnTo>
                  <a:lnTo>
                    <a:pt x="37906" y="707997"/>
                  </a:lnTo>
                  <a:lnTo>
                    <a:pt x="58145" y="751469"/>
                  </a:lnTo>
                  <a:lnTo>
                    <a:pt x="82170" y="792174"/>
                  </a:lnTo>
                  <a:lnTo>
                    <a:pt x="109722" y="829821"/>
                  </a:lnTo>
                  <a:lnTo>
                    <a:pt x="140539" y="864122"/>
                  </a:lnTo>
                  <a:lnTo>
                    <a:pt x="174362" y="894788"/>
                  </a:lnTo>
                  <a:lnTo>
                    <a:pt x="210932" y="921530"/>
                  </a:lnTo>
                  <a:lnTo>
                    <a:pt x="249988" y="944057"/>
                  </a:lnTo>
                  <a:lnTo>
                    <a:pt x="291271" y="962082"/>
                  </a:lnTo>
                  <a:lnTo>
                    <a:pt x="334521" y="975316"/>
                  </a:lnTo>
                  <a:lnTo>
                    <a:pt x="379479" y="983467"/>
                  </a:lnTo>
                  <a:lnTo>
                    <a:pt x="425884" y="986249"/>
                  </a:lnTo>
                  <a:lnTo>
                    <a:pt x="425884" y="1092720"/>
                  </a:lnTo>
                  <a:lnTo>
                    <a:pt x="379479" y="1089938"/>
                  </a:lnTo>
                  <a:lnTo>
                    <a:pt x="334521" y="1081786"/>
                  </a:lnTo>
                  <a:lnTo>
                    <a:pt x="291271" y="1068553"/>
                  </a:lnTo>
                  <a:lnTo>
                    <a:pt x="249988" y="1050528"/>
                  </a:lnTo>
                  <a:lnTo>
                    <a:pt x="210932" y="1028000"/>
                  </a:lnTo>
                  <a:lnTo>
                    <a:pt x="174362" y="1001259"/>
                  </a:lnTo>
                  <a:lnTo>
                    <a:pt x="140539" y="970593"/>
                  </a:lnTo>
                  <a:lnTo>
                    <a:pt x="109722" y="936291"/>
                  </a:lnTo>
                  <a:lnTo>
                    <a:pt x="82170" y="898644"/>
                  </a:lnTo>
                  <a:lnTo>
                    <a:pt x="58145" y="857940"/>
                  </a:lnTo>
                  <a:lnTo>
                    <a:pt x="37906" y="814468"/>
                  </a:lnTo>
                  <a:lnTo>
                    <a:pt x="21711" y="768517"/>
                  </a:lnTo>
                  <a:lnTo>
                    <a:pt x="9822" y="720377"/>
                  </a:lnTo>
                  <a:lnTo>
                    <a:pt x="2499" y="670337"/>
                  </a:lnTo>
                  <a:lnTo>
                    <a:pt x="0" y="618686"/>
                  </a:lnTo>
                  <a:lnTo>
                    <a:pt x="0" y="512216"/>
                  </a:lnTo>
                  <a:lnTo>
                    <a:pt x="2298" y="462868"/>
                  </a:lnTo>
                  <a:lnTo>
                    <a:pt x="9056" y="414785"/>
                  </a:lnTo>
                  <a:lnTo>
                    <a:pt x="20071" y="368261"/>
                  </a:lnTo>
                  <a:lnTo>
                    <a:pt x="35137" y="323588"/>
                  </a:lnTo>
                  <a:lnTo>
                    <a:pt x="54052" y="281060"/>
                  </a:lnTo>
                  <a:lnTo>
                    <a:pt x="76611" y="240970"/>
                  </a:lnTo>
                  <a:lnTo>
                    <a:pt x="102609" y="203611"/>
                  </a:lnTo>
                  <a:lnTo>
                    <a:pt x="131844" y="169277"/>
                  </a:lnTo>
                  <a:lnTo>
                    <a:pt x="164110" y="138260"/>
                  </a:lnTo>
                  <a:lnTo>
                    <a:pt x="199204" y="110854"/>
                  </a:lnTo>
                  <a:lnTo>
                    <a:pt x="236922" y="87353"/>
                  </a:lnTo>
                  <a:lnTo>
                    <a:pt x="277060" y="68048"/>
                  </a:lnTo>
                  <a:lnTo>
                    <a:pt x="319413" y="53235"/>
                  </a:lnTo>
                  <a:lnTo>
                    <a:pt x="319413" y="0"/>
                  </a:lnTo>
                  <a:lnTo>
                    <a:pt x="425884" y="91418"/>
                  </a:lnTo>
                  <a:lnTo>
                    <a:pt x="319413" y="212940"/>
                  </a:lnTo>
                  <a:lnTo>
                    <a:pt x="319413" y="159706"/>
                  </a:lnTo>
                  <a:lnTo>
                    <a:pt x="273959" y="175826"/>
                  </a:lnTo>
                  <a:lnTo>
                    <a:pt x="231010" y="197161"/>
                  </a:lnTo>
                  <a:lnTo>
                    <a:pt x="190841" y="223355"/>
                  </a:lnTo>
                  <a:lnTo>
                    <a:pt x="153728" y="254056"/>
                  </a:lnTo>
                  <a:lnTo>
                    <a:pt x="119948" y="288910"/>
                  </a:lnTo>
                  <a:lnTo>
                    <a:pt x="89775" y="327564"/>
                  </a:lnTo>
                  <a:lnTo>
                    <a:pt x="63487" y="369663"/>
                  </a:lnTo>
                  <a:lnTo>
                    <a:pt x="41359" y="414855"/>
                  </a:lnTo>
                  <a:lnTo>
                    <a:pt x="23667" y="462786"/>
                  </a:lnTo>
                  <a:lnTo>
                    <a:pt x="10686" y="513102"/>
                  </a:lnTo>
                  <a:lnTo>
                    <a:pt x="2694" y="565451"/>
                  </a:lnTo>
                </a:path>
              </a:pathLst>
            </a:custGeom>
            <a:ln w="12700">
              <a:solidFill>
                <a:srgbClr val="172C51"/>
              </a:solidFill>
            </a:ln>
          </p:spPr>
          <p:txBody>
            <a:bodyPr wrap="square" lIns="0" tIns="0" rIns="0" bIns="0" rtlCol="0"/>
            <a:lstStyle/>
            <a:p>
              <a:endParaRPr/>
            </a:p>
          </p:txBody>
        </p:sp>
        <p:sp>
          <p:nvSpPr>
            <p:cNvPr id="20" name="object 23">
              <a:extLst>
                <a:ext uri="{FF2B5EF4-FFF2-40B4-BE49-F238E27FC236}">
                  <a16:creationId xmlns:a16="http://schemas.microsoft.com/office/drawing/2014/main" id="{F9DCEDAB-97F5-A44C-E53D-3B05476C48BE}"/>
                </a:ext>
              </a:extLst>
            </p:cNvPr>
            <p:cNvSpPr/>
            <p:nvPr/>
          </p:nvSpPr>
          <p:spPr>
            <a:xfrm>
              <a:off x="10781868" y="3310445"/>
              <a:ext cx="426084" cy="1092835"/>
            </a:xfrm>
            <a:custGeom>
              <a:avLst/>
              <a:gdLst/>
              <a:ahLst/>
              <a:cxnLst/>
              <a:rect l="l" t="t" r="r" b="b"/>
              <a:pathLst>
                <a:path w="426084" h="1092835">
                  <a:moveTo>
                    <a:pt x="425894" y="577265"/>
                  </a:moveTo>
                  <a:lnTo>
                    <a:pt x="425881" y="577037"/>
                  </a:lnTo>
                  <a:lnTo>
                    <a:pt x="425881" y="474027"/>
                  </a:lnTo>
                  <a:lnTo>
                    <a:pt x="424268" y="440740"/>
                  </a:lnTo>
                  <a:lnTo>
                    <a:pt x="424268" y="547331"/>
                  </a:lnTo>
                  <a:lnTo>
                    <a:pt x="423202" y="527723"/>
                  </a:lnTo>
                  <a:lnTo>
                    <a:pt x="423379" y="528853"/>
                  </a:lnTo>
                  <a:lnTo>
                    <a:pt x="424268" y="547331"/>
                  </a:lnTo>
                  <a:lnTo>
                    <a:pt x="424268" y="440740"/>
                  </a:lnTo>
                  <a:lnTo>
                    <a:pt x="416052" y="372338"/>
                  </a:lnTo>
                  <a:lnTo>
                    <a:pt x="404164" y="324205"/>
                  </a:lnTo>
                  <a:lnTo>
                    <a:pt x="387972" y="278244"/>
                  </a:lnTo>
                  <a:lnTo>
                    <a:pt x="367728" y="234772"/>
                  </a:lnTo>
                  <a:lnTo>
                    <a:pt x="343712" y="194068"/>
                  </a:lnTo>
                  <a:lnTo>
                    <a:pt x="316153" y="156425"/>
                  </a:lnTo>
                  <a:lnTo>
                    <a:pt x="285343" y="122123"/>
                  </a:lnTo>
                  <a:lnTo>
                    <a:pt x="251510" y="91452"/>
                  </a:lnTo>
                  <a:lnTo>
                    <a:pt x="214947" y="64719"/>
                  </a:lnTo>
                  <a:lnTo>
                    <a:pt x="175895" y="42189"/>
                  </a:lnTo>
                  <a:lnTo>
                    <a:pt x="134607" y="24168"/>
                  </a:lnTo>
                  <a:lnTo>
                    <a:pt x="91351" y="10934"/>
                  </a:lnTo>
                  <a:lnTo>
                    <a:pt x="46405" y="2781"/>
                  </a:lnTo>
                  <a:lnTo>
                    <a:pt x="0" y="0"/>
                  </a:lnTo>
                  <a:lnTo>
                    <a:pt x="0" y="106464"/>
                  </a:lnTo>
                  <a:lnTo>
                    <a:pt x="46405" y="109245"/>
                  </a:lnTo>
                  <a:lnTo>
                    <a:pt x="91351" y="117398"/>
                  </a:lnTo>
                  <a:lnTo>
                    <a:pt x="134607" y="130632"/>
                  </a:lnTo>
                  <a:lnTo>
                    <a:pt x="175895" y="148653"/>
                  </a:lnTo>
                  <a:lnTo>
                    <a:pt x="214947" y="171183"/>
                  </a:lnTo>
                  <a:lnTo>
                    <a:pt x="251510" y="197929"/>
                  </a:lnTo>
                  <a:lnTo>
                    <a:pt x="285343" y="228600"/>
                  </a:lnTo>
                  <a:lnTo>
                    <a:pt x="316153" y="262890"/>
                  </a:lnTo>
                  <a:lnTo>
                    <a:pt x="343712" y="300545"/>
                  </a:lnTo>
                  <a:lnTo>
                    <a:pt x="367728" y="341249"/>
                  </a:lnTo>
                  <a:lnTo>
                    <a:pt x="387972" y="384721"/>
                  </a:lnTo>
                  <a:lnTo>
                    <a:pt x="404164" y="430669"/>
                  </a:lnTo>
                  <a:lnTo>
                    <a:pt x="416052" y="478815"/>
                  </a:lnTo>
                  <a:lnTo>
                    <a:pt x="423164" y="527418"/>
                  </a:lnTo>
                  <a:lnTo>
                    <a:pt x="415188" y="579615"/>
                  </a:lnTo>
                  <a:lnTo>
                    <a:pt x="402209" y="629932"/>
                  </a:lnTo>
                  <a:lnTo>
                    <a:pt x="384517" y="677862"/>
                  </a:lnTo>
                  <a:lnTo>
                    <a:pt x="362394" y="723049"/>
                  </a:lnTo>
                  <a:lnTo>
                    <a:pt x="336105" y="765149"/>
                  </a:lnTo>
                  <a:lnTo>
                    <a:pt x="305930" y="803808"/>
                  </a:lnTo>
                  <a:lnTo>
                    <a:pt x="272148" y="838657"/>
                  </a:lnTo>
                  <a:lnTo>
                    <a:pt x="235038" y="869365"/>
                  </a:lnTo>
                  <a:lnTo>
                    <a:pt x="194868" y="895553"/>
                  </a:lnTo>
                  <a:lnTo>
                    <a:pt x="151917" y="916889"/>
                  </a:lnTo>
                  <a:lnTo>
                    <a:pt x="106464" y="933005"/>
                  </a:lnTo>
                  <a:lnTo>
                    <a:pt x="106464" y="879779"/>
                  </a:lnTo>
                  <a:lnTo>
                    <a:pt x="0" y="1001293"/>
                  </a:lnTo>
                  <a:lnTo>
                    <a:pt x="106464" y="1092720"/>
                  </a:lnTo>
                  <a:lnTo>
                    <a:pt x="106464" y="1039482"/>
                  </a:lnTo>
                  <a:lnTo>
                    <a:pt x="149390" y="1024445"/>
                  </a:lnTo>
                  <a:lnTo>
                    <a:pt x="189966" y="1004836"/>
                  </a:lnTo>
                  <a:lnTo>
                    <a:pt x="227990" y="980973"/>
                  </a:lnTo>
                  <a:lnTo>
                    <a:pt x="263283" y="953173"/>
                  </a:lnTo>
                  <a:lnTo>
                    <a:pt x="295656" y="921740"/>
                  </a:lnTo>
                  <a:lnTo>
                    <a:pt x="324891" y="886993"/>
                  </a:lnTo>
                  <a:lnTo>
                    <a:pt x="350824" y="849249"/>
                  </a:lnTo>
                  <a:lnTo>
                    <a:pt x="373240" y="808812"/>
                  </a:lnTo>
                  <a:lnTo>
                    <a:pt x="391947" y="766000"/>
                  </a:lnTo>
                  <a:lnTo>
                    <a:pt x="406768" y="721131"/>
                  </a:lnTo>
                  <a:lnTo>
                    <a:pt x="417487" y="674509"/>
                  </a:lnTo>
                  <a:lnTo>
                    <a:pt x="423926" y="626452"/>
                  </a:lnTo>
                  <a:lnTo>
                    <a:pt x="425805" y="579183"/>
                  </a:lnTo>
                  <a:lnTo>
                    <a:pt x="425881" y="580504"/>
                  </a:lnTo>
                  <a:lnTo>
                    <a:pt x="425881" y="577583"/>
                  </a:lnTo>
                  <a:lnTo>
                    <a:pt x="425894" y="577265"/>
                  </a:lnTo>
                  <a:close/>
                </a:path>
              </a:pathLst>
            </a:custGeom>
            <a:solidFill>
              <a:srgbClr val="000000"/>
            </a:solidFill>
          </p:spPr>
          <p:txBody>
            <a:bodyPr wrap="square" lIns="0" tIns="0" rIns="0" bIns="0" rtlCol="0"/>
            <a:lstStyle/>
            <a:p>
              <a:endParaRPr/>
            </a:p>
          </p:txBody>
        </p:sp>
        <p:sp>
          <p:nvSpPr>
            <p:cNvPr id="21" name="object 24">
              <a:extLst>
                <a:ext uri="{FF2B5EF4-FFF2-40B4-BE49-F238E27FC236}">
                  <a16:creationId xmlns:a16="http://schemas.microsoft.com/office/drawing/2014/main" id="{2DE91F64-F0BA-1F7C-FCAE-FC842228A026}"/>
                </a:ext>
              </a:extLst>
            </p:cNvPr>
            <p:cNvSpPr/>
            <p:nvPr/>
          </p:nvSpPr>
          <p:spPr>
            <a:xfrm>
              <a:off x="10781869" y="3310436"/>
              <a:ext cx="426084" cy="1092835"/>
            </a:xfrm>
            <a:custGeom>
              <a:avLst/>
              <a:gdLst/>
              <a:ahLst/>
              <a:cxnLst/>
              <a:rect l="l" t="t" r="r" b="b"/>
              <a:pathLst>
                <a:path w="426084" h="1092835">
                  <a:moveTo>
                    <a:pt x="425884" y="580503"/>
                  </a:moveTo>
                  <a:lnTo>
                    <a:pt x="423384" y="528852"/>
                  </a:lnTo>
                  <a:lnTo>
                    <a:pt x="416061" y="478812"/>
                  </a:lnTo>
                  <a:lnTo>
                    <a:pt x="404172" y="430672"/>
                  </a:lnTo>
                  <a:lnTo>
                    <a:pt x="387977" y="384722"/>
                  </a:lnTo>
                  <a:lnTo>
                    <a:pt x="367738" y="341250"/>
                  </a:lnTo>
                  <a:lnTo>
                    <a:pt x="343713" y="300545"/>
                  </a:lnTo>
                  <a:lnTo>
                    <a:pt x="316161" y="262898"/>
                  </a:lnTo>
                  <a:lnTo>
                    <a:pt x="285344" y="228597"/>
                  </a:lnTo>
                  <a:lnTo>
                    <a:pt x="251521" y="197931"/>
                  </a:lnTo>
                  <a:lnTo>
                    <a:pt x="214951" y="171189"/>
                  </a:lnTo>
                  <a:lnTo>
                    <a:pt x="175895" y="148662"/>
                  </a:lnTo>
                  <a:lnTo>
                    <a:pt x="134612" y="130637"/>
                  </a:lnTo>
                  <a:lnTo>
                    <a:pt x="91362" y="117403"/>
                  </a:lnTo>
                  <a:lnTo>
                    <a:pt x="46404" y="109252"/>
                  </a:lnTo>
                  <a:lnTo>
                    <a:pt x="0" y="106470"/>
                  </a:lnTo>
                  <a:lnTo>
                    <a:pt x="0" y="0"/>
                  </a:lnTo>
                  <a:lnTo>
                    <a:pt x="46404" y="2781"/>
                  </a:lnTo>
                  <a:lnTo>
                    <a:pt x="91362" y="10933"/>
                  </a:lnTo>
                  <a:lnTo>
                    <a:pt x="134612" y="24166"/>
                  </a:lnTo>
                  <a:lnTo>
                    <a:pt x="175895" y="42191"/>
                  </a:lnTo>
                  <a:lnTo>
                    <a:pt x="214951" y="64719"/>
                  </a:lnTo>
                  <a:lnTo>
                    <a:pt x="251521" y="91460"/>
                  </a:lnTo>
                  <a:lnTo>
                    <a:pt x="285344" y="122126"/>
                  </a:lnTo>
                  <a:lnTo>
                    <a:pt x="316161" y="156428"/>
                  </a:lnTo>
                  <a:lnTo>
                    <a:pt x="343713" y="194075"/>
                  </a:lnTo>
                  <a:lnTo>
                    <a:pt x="367738" y="234779"/>
                  </a:lnTo>
                  <a:lnTo>
                    <a:pt x="387977" y="278251"/>
                  </a:lnTo>
                  <a:lnTo>
                    <a:pt x="404172" y="324202"/>
                  </a:lnTo>
                  <a:lnTo>
                    <a:pt x="416061" y="372342"/>
                  </a:lnTo>
                  <a:lnTo>
                    <a:pt x="423384" y="422382"/>
                  </a:lnTo>
                  <a:lnTo>
                    <a:pt x="425884" y="474033"/>
                  </a:lnTo>
                  <a:lnTo>
                    <a:pt x="425884" y="580503"/>
                  </a:lnTo>
                  <a:lnTo>
                    <a:pt x="423585" y="629851"/>
                  </a:lnTo>
                  <a:lnTo>
                    <a:pt x="416827" y="677934"/>
                  </a:lnTo>
                  <a:lnTo>
                    <a:pt x="405812" y="724458"/>
                  </a:lnTo>
                  <a:lnTo>
                    <a:pt x="390746" y="769131"/>
                  </a:lnTo>
                  <a:lnTo>
                    <a:pt x="371831" y="811659"/>
                  </a:lnTo>
                  <a:lnTo>
                    <a:pt x="349272" y="851749"/>
                  </a:lnTo>
                  <a:lnTo>
                    <a:pt x="323274" y="889108"/>
                  </a:lnTo>
                  <a:lnTo>
                    <a:pt x="294039" y="923442"/>
                  </a:lnTo>
                  <a:lnTo>
                    <a:pt x="261773" y="954459"/>
                  </a:lnTo>
                  <a:lnTo>
                    <a:pt x="226679" y="981865"/>
                  </a:lnTo>
                  <a:lnTo>
                    <a:pt x="188961" y="1005366"/>
                  </a:lnTo>
                  <a:lnTo>
                    <a:pt x="148823" y="1024671"/>
                  </a:lnTo>
                  <a:lnTo>
                    <a:pt x="106470" y="1039485"/>
                  </a:lnTo>
                  <a:lnTo>
                    <a:pt x="106470" y="1092720"/>
                  </a:lnTo>
                  <a:lnTo>
                    <a:pt x="0" y="1001302"/>
                  </a:lnTo>
                  <a:lnTo>
                    <a:pt x="106470" y="879779"/>
                  </a:lnTo>
                  <a:lnTo>
                    <a:pt x="106470" y="933014"/>
                  </a:lnTo>
                  <a:lnTo>
                    <a:pt x="151924" y="916893"/>
                  </a:lnTo>
                  <a:lnTo>
                    <a:pt x="194873" y="895558"/>
                  </a:lnTo>
                  <a:lnTo>
                    <a:pt x="235042" y="869364"/>
                  </a:lnTo>
                  <a:lnTo>
                    <a:pt x="272155" y="838663"/>
                  </a:lnTo>
                  <a:lnTo>
                    <a:pt x="305935" y="803809"/>
                  </a:lnTo>
                  <a:lnTo>
                    <a:pt x="336108" y="765155"/>
                  </a:lnTo>
                  <a:lnTo>
                    <a:pt x="362396" y="723056"/>
                  </a:lnTo>
                  <a:lnTo>
                    <a:pt x="384524" y="677864"/>
                  </a:lnTo>
                  <a:lnTo>
                    <a:pt x="402216" y="629933"/>
                  </a:lnTo>
                  <a:lnTo>
                    <a:pt x="415197" y="579617"/>
                  </a:lnTo>
                  <a:lnTo>
                    <a:pt x="423189" y="527268"/>
                  </a:lnTo>
                </a:path>
              </a:pathLst>
            </a:custGeom>
            <a:ln w="12700">
              <a:solidFill>
                <a:srgbClr val="172C51"/>
              </a:solidFill>
            </a:ln>
          </p:spPr>
          <p:txBody>
            <a:bodyPr wrap="square" lIns="0" tIns="0" rIns="0" bIns="0" rtlCol="0"/>
            <a:lstStyle/>
            <a:p>
              <a:endParaRPr/>
            </a:p>
          </p:txBody>
        </p:sp>
        <p:sp>
          <p:nvSpPr>
            <p:cNvPr id="22" name="object 25">
              <a:extLst>
                <a:ext uri="{FF2B5EF4-FFF2-40B4-BE49-F238E27FC236}">
                  <a16:creationId xmlns:a16="http://schemas.microsoft.com/office/drawing/2014/main" id="{A759485B-5255-D78F-A68B-F236E23259C1}"/>
                </a:ext>
              </a:extLst>
            </p:cNvPr>
            <p:cNvSpPr/>
            <p:nvPr/>
          </p:nvSpPr>
          <p:spPr>
            <a:xfrm>
              <a:off x="7350371" y="3330971"/>
              <a:ext cx="3623945" cy="1027430"/>
            </a:xfrm>
            <a:custGeom>
              <a:avLst/>
              <a:gdLst/>
              <a:ahLst/>
              <a:cxnLst/>
              <a:rect l="l" t="t" r="r" b="b"/>
              <a:pathLst>
                <a:path w="3623945" h="1027429">
                  <a:moveTo>
                    <a:pt x="0" y="513506"/>
                  </a:moveTo>
                  <a:lnTo>
                    <a:pt x="5451" y="473376"/>
                  </a:lnTo>
                  <a:lnTo>
                    <a:pt x="21536" y="434090"/>
                  </a:lnTo>
                  <a:lnTo>
                    <a:pt x="47852" y="395764"/>
                  </a:lnTo>
                  <a:lnTo>
                    <a:pt x="83997" y="358510"/>
                  </a:lnTo>
                  <a:lnTo>
                    <a:pt x="129567" y="322444"/>
                  </a:lnTo>
                  <a:lnTo>
                    <a:pt x="184160" y="287679"/>
                  </a:lnTo>
                  <a:lnTo>
                    <a:pt x="247372" y="254329"/>
                  </a:lnTo>
                  <a:lnTo>
                    <a:pt x="282085" y="238221"/>
                  </a:lnTo>
                  <a:lnTo>
                    <a:pt x="318802" y="222510"/>
                  </a:lnTo>
                  <a:lnTo>
                    <a:pt x="357472" y="207209"/>
                  </a:lnTo>
                  <a:lnTo>
                    <a:pt x="398046" y="192334"/>
                  </a:lnTo>
                  <a:lnTo>
                    <a:pt x="440473" y="177898"/>
                  </a:lnTo>
                  <a:lnTo>
                    <a:pt x="484702" y="163916"/>
                  </a:lnTo>
                  <a:lnTo>
                    <a:pt x="530683" y="150402"/>
                  </a:lnTo>
                  <a:lnTo>
                    <a:pt x="578366" y="137370"/>
                  </a:lnTo>
                  <a:lnTo>
                    <a:pt x="627700" y="124835"/>
                  </a:lnTo>
                  <a:lnTo>
                    <a:pt x="678636" y="112811"/>
                  </a:lnTo>
                  <a:lnTo>
                    <a:pt x="731122" y="101312"/>
                  </a:lnTo>
                  <a:lnTo>
                    <a:pt x="785109" y="90352"/>
                  </a:lnTo>
                  <a:lnTo>
                    <a:pt x="840546" y="79946"/>
                  </a:lnTo>
                  <a:lnTo>
                    <a:pt x="897382" y="70108"/>
                  </a:lnTo>
                  <a:lnTo>
                    <a:pt x="955568" y="60852"/>
                  </a:lnTo>
                  <a:lnTo>
                    <a:pt x="1015053" y="52193"/>
                  </a:lnTo>
                  <a:lnTo>
                    <a:pt x="1075786" y="44144"/>
                  </a:lnTo>
                  <a:lnTo>
                    <a:pt x="1137718" y="36721"/>
                  </a:lnTo>
                  <a:lnTo>
                    <a:pt x="1200798" y="29936"/>
                  </a:lnTo>
                  <a:lnTo>
                    <a:pt x="1264975" y="23805"/>
                  </a:lnTo>
                  <a:lnTo>
                    <a:pt x="1330200" y="18342"/>
                  </a:lnTo>
                  <a:lnTo>
                    <a:pt x="1396421" y="13562"/>
                  </a:lnTo>
                  <a:lnTo>
                    <a:pt x="1463589" y="9477"/>
                  </a:lnTo>
                  <a:lnTo>
                    <a:pt x="1531654" y="6103"/>
                  </a:lnTo>
                  <a:lnTo>
                    <a:pt x="1600564" y="3454"/>
                  </a:lnTo>
                  <a:lnTo>
                    <a:pt x="1670269" y="1544"/>
                  </a:lnTo>
                  <a:lnTo>
                    <a:pt x="1740720" y="388"/>
                  </a:lnTo>
                  <a:lnTo>
                    <a:pt x="1811866" y="0"/>
                  </a:lnTo>
                  <a:lnTo>
                    <a:pt x="1883011" y="388"/>
                  </a:lnTo>
                  <a:lnTo>
                    <a:pt x="1953462" y="1544"/>
                  </a:lnTo>
                  <a:lnTo>
                    <a:pt x="2023167" y="3454"/>
                  </a:lnTo>
                  <a:lnTo>
                    <a:pt x="2092077" y="6103"/>
                  </a:lnTo>
                  <a:lnTo>
                    <a:pt x="2160142" y="9477"/>
                  </a:lnTo>
                  <a:lnTo>
                    <a:pt x="2227310" y="13562"/>
                  </a:lnTo>
                  <a:lnTo>
                    <a:pt x="2293531" y="18342"/>
                  </a:lnTo>
                  <a:lnTo>
                    <a:pt x="2358756" y="23805"/>
                  </a:lnTo>
                  <a:lnTo>
                    <a:pt x="2422933" y="29936"/>
                  </a:lnTo>
                  <a:lnTo>
                    <a:pt x="2486013" y="36721"/>
                  </a:lnTo>
                  <a:lnTo>
                    <a:pt x="2547945" y="44144"/>
                  </a:lnTo>
                  <a:lnTo>
                    <a:pt x="2608678" y="52193"/>
                  </a:lnTo>
                  <a:lnTo>
                    <a:pt x="2668163" y="60852"/>
                  </a:lnTo>
                  <a:lnTo>
                    <a:pt x="2726349" y="70108"/>
                  </a:lnTo>
                  <a:lnTo>
                    <a:pt x="2783186" y="79946"/>
                  </a:lnTo>
                  <a:lnTo>
                    <a:pt x="2838622" y="90352"/>
                  </a:lnTo>
                  <a:lnTo>
                    <a:pt x="2892609" y="101312"/>
                  </a:lnTo>
                  <a:lnTo>
                    <a:pt x="2945095" y="112811"/>
                  </a:lnTo>
                  <a:lnTo>
                    <a:pt x="2996031" y="124835"/>
                  </a:lnTo>
                  <a:lnTo>
                    <a:pt x="3045365" y="137370"/>
                  </a:lnTo>
                  <a:lnTo>
                    <a:pt x="3093048" y="150402"/>
                  </a:lnTo>
                  <a:lnTo>
                    <a:pt x="3139029" y="163916"/>
                  </a:lnTo>
                  <a:lnTo>
                    <a:pt x="3183258" y="177898"/>
                  </a:lnTo>
                  <a:lnTo>
                    <a:pt x="3225685" y="192334"/>
                  </a:lnTo>
                  <a:lnTo>
                    <a:pt x="3266259" y="207209"/>
                  </a:lnTo>
                  <a:lnTo>
                    <a:pt x="3304929" y="222510"/>
                  </a:lnTo>
                  <a:lnTo>
                    <a:pt x="3341646" y="238221"/>
                  </a:lnTo>
                  <a:lnTo>
                    <a:pt x="3376359" y="254329"/>
                  </a:lnTo>
                  <a:lnTo>
                    <a:pt x="3439571" y="287679"/>
                  </a:lnTo>
                  <a:lnTo>
                    <a:pt x="3494164" y="322444"/>
                  </a:lnTo>
                  <a:lnTo>
                    <a:pt x="3539734" y="358510"/>
                  </a:lnTo>
                  <a:lnTo>
                    <a:pt x="3575879" y="395764"/>
                  </a:lnTo>
                  <a:lnTo>
                    <a:pt x="3602195" y="434090"/>
                  </a:lnTo>
                  <a:lnTo>
                    <a:pt x="3618280" y="473376"/>
                  </a:lnTo>
                  <a:lnTo>
                    <a:pt x="3623732" y="513506"/>
                  </a:lnTo>
                  <a:lnTo>
                    <a:pt x="3622360" y="533670"/>
                  </a:lnTo>
                  <a:lnTo>
                    <a:pt x="3611542" y="573392"/>
                  </a:lnTo>
                  <a:lnTo>
                    <a:pt x="3590291" y="612212"/>
                  </a:lnTo>
                  <a:lnTo>
                    <a:pt x="3559010" y="650016"/>
                  </a:lnTo>
                  <a:lnTo>
                    <a:pt x="3518102" y="686691"/>
                  </a:lnTo>
                  <a:lnTo>
                    <a:pt x="3467970" y="722120"/>
                  </a:lnTo>
                  <a:lnTo>
                    <a:pt x="3409017" y="756192"/>
                  </a:lnTo>
                  <a:lnTo>
                    <a:pt x="3341646" y="788791"/>
                  </a:lnTo>
                  <a:lnTo>
                    <a:pt x="3304929" y="804502"/>
                  </a:lnTo>
                  <a:lnTo>
                    <a:pt x="3266259" y="819803"/>
                  </a:lnTo>
                  <a:lnTo>
                    <a:pt x="3225685" y="834678"/>
                  </a:lnTo>
                  <a:lnTo>
                    <a:pt x="3183258" y="849114"/>
                  </a:lnTo>
                  <a:lnTo>
                    <a:pt x="3139029" y="863096"/>
                  </a:lnTo>
                  <a:lnTo>
                    <a:pt x="3093048" y="876610"/>
                  </a:lnTo>
                  <a:lnTo>
                    <a:pt x="3045365" y="889642"/>
                  </a:lnTo>
                  <a:lnTo>
                    <a:pt x="2996031" y="902177"/>
                  </a:lnTo>
                  <a:lnTo>
                    <a:pt x="2945095" y="914201"/>
                  </a:lnTo>
                  <a:lnTo>
                    <a:pt x="2892609" y="925700"/>
                  </a:lnTo>
                  <a:lnTo>
                    <a:pt x="2838622" y="936660"/>
                  </a:lnTo>
                  <a:lnTo>
                    <a:pt x="2783186" y="947066"/>
                  </a:lnTo>
                  <a:lnTo>
                    <a:pt x="2726349" y="956904"/>
                  </a:lnTo>
                  <a:lnTo>
                    <a:pt x="2668163" y="966160"/>
                  </a:lnTo>
                  <a:lnTo>
                    <a:pt x="2608678" y="974819"/>
                  </a:lnTo>
                  <a:lnTo>
                    <a:pt x="2547945" y="982868"/>
                  </a:lnTo>
                  <a:lnTo>
                    <a:pt x="2486013" y="990291"/>
                  </a:lnTo>
                  <a:lnTo>
                    <a:pt x="2422933" y="997076"/>
                  </a:lnTo>
                  <a:lnTo>
                    <a:pt x="2358756" y="1003207"/>
                  </a:lnTo>
                  <a:lnTo>
                    <a:pt x="2293531" y="1008670"/>
                  </a:lnTo>
                  <a:lnTo>
                    <a:pt x="2227310" y="1013450"/>
                  </a:lnTo>
                  <a:lnTo>
                    <a:pt x="2160142" y="1017535"/>
                  </a:lnTo>
                  <a:lnTo>
                    <a:pt x="2092077" y="1020909"/>
                  </a:lnTo>
                  <a:lnTo>
                    <a:pt x="2023167" y="1023558"/>
                  </a:lnTo>
                  <a:lnTo>
                    <a:pt x="1953462" y="1025468"/>
                  </a:lnTo>
                  <a:lnTo>
                    <a:pt x="1883011" y="1026624"/>
                  </a:lnTo>
                  <a:lnTo>
                    <a:pt x="1811866" y="1027013"/>
                  </a:lnTo>
                  <a:lnTo>
                    <a:pt x="1740720" y="1026624"/>
                  </a:lnTo>
                  <a:lnTo>
                    <a:pt x="1670269" y="1025468"/>
                  </a:lnTo>
                  <a:lnTo>
                    <a:pt x="1600564" y="1023558"/>
                  </a:lnTo>
                  <a:lnTo>
                    <a:pt x="1531654" y="1020909"/>
                  </a:lnTo>
                  <a:lnTo>
                    <a:pt x="1463589" y="1017535"/>
                  </a:lnTo>
                  <a:lnTo>
                    <a:pt x="1396421" y="1013450"/>
                  </a:lnTo>
                  <a:lnTo>
                    <a:pt x="1330200" y="1008670"/>
                  </a:lnTo>
                  <a:lnTo>
                    <a:pt x="1264975" y="1003207"/>
                  </a:lnTo>
                  <a:lnTo>
                    <a:pt x="1200798" y="997076"/>
                  </a:lnTo>
                  <a:lnTo>
                    <a:pt x="1137718" y="990291"/>
                  </a:lnTo>
                  <a:lnTo>
                    <a:pt x="1075786" y="982868"/>
                  </a:lnTo>
                  <a:lnTo>
                    <a:pt x="1015053" y="974819"/>
                  </a:lnTo>
                  <a:lnTo>
                    <a:pt x="955568" y="966160"/>
                  </a:lnTo>
                  <a:lnTo>
                    <a:pt x="897382" y="956904"/>
                  </a:lnTo>
                  <a:lnTo>
                    <a:pt x="840546" y="947066"/>
                  </a:lnTo>
                  <a:lnTo>
                    <a:pt x="785109" y="936660"/>
                  </a:lnTo>
                  <a:lnTo>
                    <a:pt x="731122" y="925700"/>
                  </a:lnTo>
                  <a:lnTo>
                    <a:pt x="678636" y="914201"/>
                  </a:lnTo>
                  <a:lnTo>
                    <a:pt x="627700" y="902177"/>
                  </a:lnTo>
                  <a:lnTo>
                    <a:pt x="578366" y="889642"/>
                  </a:lnTo>
                  <a:lnTo>
                    <a:pt x="530683" y="876610"/>
                  </a:lnTo>
                  <a:lnTo>
                    <a:pt x="484702" y="863096"/>
                  </a:lnTo>
                  <a:lnTo>
                    <a:pt x="440473" y="849114"/>
                  </a:lnTo>
                  <a:lnTo>
                    <a:pt x="398046" y="834678"/>
                  </a:lnTo>
                  <a:lnTo>
                    <a:pt x="357472" y="819803"/>
                  </a:lnTo>
                  <a:lnTo>
                    <a:pt x="318802" y="804502"/>
                  </a:lnTo>
                  <a:lnTo>
                    <a:pt x="282085" y="788791"/>
                  </a:lnTo>
                  <a:lnTo>
                    <a:pt x="247372" y="772683"/>
                  </a:lnTo>
                  <a:lnTo>
                    <a:pt x="184160" y="739333"/>
                  </a:lnTo>
                  <a:lnTo>
                    <a:pt x="129567" y="704568"/>
                  </a:lnTo>
                  <a:lnTo>
                    <a:pt x="83997" y="668502"/>
                  </a:lnTo>
                  <a:lnTo>
                    <a:pt x="47852" y="631248"/>
                  </a:lnTo>
                  <a:lnTo>
                    <a:pt x="21536" y="592922"/>
                  </a:lnTo>
                  <a:lnTo>
                    <a:pt x="5451" y="553636"/>
                  </a:lnTo>
                  <a:lnTo>
                    <a:pt x="0" y="513506"/>
                  </a:lnTo>
                  <a:close/>
                </a:path>
              </a:pathLst>
            </a:custGeom>
            <a:ln w="38100">
              <a:solidFill>
                <a:srgbClr val="595959"/>
              </a:solidFill>
            </a:ln>
          </p:spPr>
          <p:txBody>
            <a:bodyPr wrap="square" lIns="0" tIns="0" rIns="0" bIns="0" rtlCol="0"/>
            <a:lstStyle/>
            <a:p>
              <a:endParaRPr/>
            </a:p>
          </p:txBody>
        </p:sp>
      </p:grpSp>
      <p:sp>
        <p:nvSpPr>
          <p:cNvPr id="23" name="object 26">
            <a:extLst>
              <a:ext uri="{FF2B5EF4-FFF2-40B4-BE49-F238E27FC236}">
                <a16:creationId xmlns:a16="http://schemas.microsoft.com/office/drawing/2014/main" id="{63CF9035-A50A-2E4F-07E6-C584042E279A}"/>
              </a:ext>
            </a:extLst>
          </p:cNvPr>
          <p:cNvSpPr txBox="1"/>
          <p:nvPr/>
        </p:nvSpPr>
        <p:spPr>
          <a:xfrm>
            <a:off x="8955374" y="4896488"/>
            <a:ext cx="2149501" cy="834844"/>
          </a:xfrm>
          <a:prstGeom prst="rect">
            <a:avLst/>
          </a:prstGeom>
        </p:spPr>
        <p:txBody>
          <a:bodyPr vert="horz" wrap="square" lIns="0" tIns="26670" rIns="0" bIns="0" rtlCol="0">
            <a:spAutoFit/>
          </a:bodyPr>
          <a:lstStyle/>
          <a:p>
            <a:pPr marL="144145" marR="5080" indent="-144145" algn="ctr">
              <a:lnSpc>
                <a:spcPts val="2110"/>
              </a:lnSpc>
              <a:spcBef>
                <a:spcPts val="210"/>
              </a:spcBef>
            </a:pPr>
            <a:r>
              <a:rPr sz="1800" dirty="0">
                <a:latin typeface="Calibri"/>
                <a:cs typeface="Calibri"/>
              </a:rPr>
              <a:t>I</a:t>
            </a:r>
            <a:r>
              <a:rPr sz="1800" spc="-30" dirty="0">
                <a:latin typeface="Calibri"/>
                <a:cs typeface="Calibri"/>
              </a:rPr>
              <a:t> </a:t>
            </a:r>
            <a:r>
              <a:rPr sz="1800" dirty="0">
                <a:latin typeface="Calibri"/>
                <a:cs typeface="Calibri"/>
              </a:rPr>
              <a:t>am</a:t>
            </a:r>
            <a:r>
              <a:rPr sz="1800" spc="-20" dirty="0">
                <a:latin typeface="Calibri"/>
                <a:cs typeface="Calibri"/>
              </a:rPr>
              <a:t> </a:t>
            </a:r>
            <a:r>
              <a:rPr sz="1800" dirty="0">
                <a:latin typeface="Calibri"/>
                <a:cs typeface="Calibri"/>
              </a:rPr>
              <a:t>a</a:t>
            </a:r>
            <a:r>
              <a:rPr sz="1800" spc="-25" dirty="0">
                <a:latin typeface="Calibri"/>
                <a:cs typeface="Calibri"/>
              </a:rPr>
              <a:t> </a:t>
            </a:r>
            <a:r>
              <a:rPr sz="1800" dirty="0">
                <a:latin typeface="Calibri"/>
                <a:cs typeface="Calibri"/>
              </a:rPr>
              <a:t>disabled</a:t>
            </a:r>
            <a:r>
              <a:rPr sz="1800" spc="-15" dirty="0">
                <a:latin typeface="Calibri"/>
                <a:cs typeface="Calibri"/>
              </a:rPr>
              <a:t> </a:t>
            </a:r>
            <a:r>
              <a:rPr sz="1800" dirty="0">
                <a:latin typeface="Calibri"/>
                <a:cs typeface="Calibri"/>
              </a:rPr>
              <a:t>person</a:t>
            </a:r>
            <a:r>
              <a:rPr sz="1800" spc="-20" dirty="0">
                <a:latin typeface="Calibri"/>
                <a:cs typeface="Calibri"/>
              </a:rPr>
              <a:t> </a:t>
            </a:r>
            <a:r>
              <a:rPr sz="1800" spc="-25" dirty="0">
                <a:latin typeface="Calibri"/>
                <a:cs typeface="Calibri"/>
              </a:rPr>
              <a:t>in </a:t>
            </a:r>
            <a:r>
              <a:rPr sz="1800" spc="-10" dirty="0">
                <a:latin typeface="Calibri"/>
                <a:cs typeface="Calibri"/>
              </a:rPr>
              <a:t>whatever</a:t>
            </a:r>
            <a:r>
              <a:rPr sz="1800" spc="-55" dirty="0">
                <a:latin typeface="Calibri"/>
                <a:cs typeface="Calibri"/>
              </a:rPr>
              <a:t> </a:t>
            </a:r>
            <a:r>
              <a:rPr sz="1800" dirty="0">
                <a:latin typeface="Calibri"/>
                <a:cs typeface="Calibri"/>
              </a:rPr>
              <a:t>world</a:t>
            </a:r>
            <a:r>
              <a:rPr sz="1800" spc="-40" dirty="0">
                <a:latin typeface="Calibri"/>
                <a:cs typeface="Calibri"/>
              </a:rPr>
              <a:t> </a:t>
            </a:r>
            <a:r>
              <a:rPr sz="1800" spc="-10" dirty="0">
                <a:latin typeface="Calibri"/>
                <a:cs typeface="Calibri"/>
              </a:rPr>
              <a:t>exists</a:t>
            </a:r>
            <a:endParaRPr sz="1800" dirty="0">
              <a:latin typeface="Calibri"/>
              <a:cs typeface="Calibri"/>
            </a:endParaRPr>
          </a:p>
        </p:txBody>
      </p:sp>
      <p:sp>
        <p:nvSpPr>
          <p:cNvPr id="26" name="object 5">
            <a:extLst>
              <a:ext uri="{FF2B5EF4-FFF2-40B4-BE49-F238E27FC236}">
                <a16:creationId xmlns:a16="http://schemas.microsoft.com/office/drawing/2014/main" id="{684402D1-8E5F-169D-7B73-BF459FD7D4C4}"/>
              </a:ext>
            </a:extLst>
          </p:cNvPr>
          <p:cNvSpPr/>
          <p:nvPr/>
        </p:nvSpPr>
        <p:spPr>
          <a:xfrm>
            <a:off x="8861286" y="2954797"/>
            <a:ext cx="2317127" cy="1099845"/>
          </a:xfrm>
          <a:custGeom>
            <a:avLst/>
            <a:gdLst/>
            <a:ahLst/>
            <a:cxnLst/>
            <a:rect l="l" t="t" r="r" b="b"/>
            <a:pathLst>
              <a:path w="2280285" h="976629">
                <a:moveTo>
                  <a:pt x="0" y="488106"/>
                </a:moveTo>
                <a:lnTo>
                  <a:pt x="7155" y="433115"/>
                </a:lnTo>
                <a:lnTo>
                  <a:pt x="28107" y="379911"/>
                </a:lnTo>
                <a:lnTo>
                  <a:pt x="62086" y="328822"/>
                </a:lnTo>
                <a:lnTo>
                  <a:pt x="108322" y="280179"/>
                </a:lnTo>
                <a:lnTo>
                  <a:pt x="166045" y="234311"/>
                </a:lnTo>
                <a:lnTo>
                  <a:pt x="198974" y="212521"/>
                </a:lnTo>
                <a:lnTo>
                  <a:pt x="234485" y="191548"/>
                </a:lnTo>
                <a:lnTo>
                  <a:pt x="272484" y="171434"/>
                </a:lnTo>
                <a:lnTo>
                  <a:pt x="312873" y="152219"/>
                </a:lnTo>
                <a:lnTo>
                  <a:pt x="355556" y="133946"/>
                </a:lnTo>
                <a:lnTo>
                  <a:pt x="400437" y="116655"/>
                </a:lnTo>
                <a:lnTo>
                  <a:pt x="447420" y="100387"/>
                </a:lnTo>
                <a:lnTo>
                  <a:pt x="496409" y="85184"/>
                </a:lnTo>
                <a:lnTo>
                  <a:pt x="547307" y="71087"/>
                </a:lnTo>
                <a:lnTo>
                  <a:pt x="600017" y="58136"/>
                </a:lnTo>
                <a:lnTo>
                  <a:pt x="654445" y="46374"/>
                </a:lnTo>
                <a:lnTo>
                  <a:pt x="710493" y="35842"/>
                </a:lnTo>
                <a:lnTo>
                  <a:pt x="768066" y="26580"/>
                </a:lnTo>
                <a:lnTo>
                  <a:pt x="827066" y="18630"/>
                </a:lnTo>
                <a:lnTo>
                  <a:pt x="887399" y="12033"/>
                </a:lnTo>
                <a:lnTo>
                  <a:pt x="948967" y="6830"/>
                </a:lnTo>
                <a:lnTo>
                  <a:pt x="1011674" y="3063"/>
                </a:lnTo>
                <a:lnTo>
                  <a:pt x="1075424" y="772"/>
                </a:lnTo>
                <a:lnTo>
                  <a:pt x="1140122" y="0"/>
                </a:lnTo>
                <a:lnTo>
                  <a:pt x="1204819" y="772"/>
                </a:lnTo>
                <a:lnTo>
                  <a:pt x="1268569" y="3063"/>
                </a:lnTo>
                <a:lnTo>
                  <a:pt x="1331276" y="6830"/>
                </a:lnTo>
                <a:lnTo>
                  <a:pt x="1392844" y="12033"/>
                </a:lnTo>
                <a:lnTo>
                  <a:pt x="1453177" y="18630"/>
                </a:lnTo>
                <a:lnTo>
                  <a:pt x="1512177" y="26580"/>
                </a:lnTo>
                <a:lnTo>
                  <a:pt x="1569750" y="35842"/>
                </a:lnTo>
                <a:lnTo>
                  <a:pt x="1625798" y="46374"/>
                </a:lnTo>
                <a:lnTo>
                  <a:pt x="1680226" y="58136"/>
                </a:lnTo>
                <a:lnTo>
                  <a:pt x="1732937" y="71087"/>
                </a:lnTo>
                <a:lnTo>
                  <a:pt x="1783834" y="85184"/>
                </a:lnTo>
                <a:lnTo>
                  <a:pt x="1832823" y="100387"/>
                </a:lnTo>
                <a:lnTo>
                  <a:pt x="1879806" y="116655"/>
                </a:lnTo>
                <a:lnTo>
                  <a:pt x="1924687" y="133946"/>
                </a:lnTo>
                <a:lnTo>
                  <a:pt x="1967370" y="152219"/>
                </a:lnTo>
                <a:lnTo>
                  <a:pt x="2007759" y="171434"/>
                </a:lnTo>
                <a:lnTo>
                  <a:pt x="2045758" y="191548"/>
                </a:lnTo>
                <a:lnTo>
                  <a:pt x="2081269" y="212521"/>
                </a:lnTo>
                <a:lnTo>
                  <a:pt x="2114198" y="234311"/>
                </a:lnTo>
                <a:lnTo>
                  <a:pt x="2171921" y="280179"/>
                </a:lnTo>
                <a:lnTo>
                  <a:pt x="2218157" y="328822"/>
                </a:lnTo>
                <a:lnTo>
                  <a:pt x="2252136" y="379911"/>
                </a:lnTo>
                <a:lnTo>
                  <a:pt x="2273088" y="433115"/>
                </a:lnTo>
                <a:lnTo>
                  <a:pt x="2280244" y="488106"/>
                </a:lnTo>
                <a:lnTo>
                  <a:pt x="2278439" y="515804"/>
                </a:lnTo>
                <a:lnTo>
                  <a:pt x="2264289" y="569943"/>
                </a:lnTo>
                <a:lnTo>
                  <a:pt x="2236727" y="622130"/>
                </a:lnTo>
                <a:lnTo>
                  <a:pt x="2196523" y="672037"/>
                </a:lnTo>
                <a:lnTo>
                  <a:pt x="2144447" y="719334"/>
                </a:lnTo>
                <a:lnTo>
                  <a:pt x="2081269" y="763691"/>
                </a:lnTo>
                <a:lnTo>
                  <a:pt x="2045758" y="784664"/>
                </a:lnTo>
                <a:lnTo>
                  <a:pt x="2007759" y="804778"/>
                </a:lnTo>
                <a:lnTo>
                  <a:pt x="1967370" y="823993"/>
                </a:lnTo>
                <a:lnTo>
                  <a:pt x="1924687" y="842266"/>
                </a:lnTo>
                <a:lnTo>
                  <a:pt x="1879806" y="859557"/>
                </a:lnTo>
                <a:lnTo>
                  <a:pt x="1832823" y="875825"/>
                </a:lnTo>
                <a:lnTo>
                  <a:pt x="1783834" y="891028"/>
                </a:lnTo>
                <a:lnTo>
                  <a:pt x="1732937" y="905125"/>
                </a:lnTo>
                <a:lnTo>
                  <a:pt x="1680226" y="918076"/>
                </a:lnTo>
                <a:lnTo>
                  <a:pt x="1625798" y="929838"/>
                </a:lnTo>
                <a:lnTo>
                  <a:pt x="1569750" y="940370"/>
                </a:lnTo>
                <a:lnTo>
                  <a:pt x="1512177" y="949632"/>
                </a:lnTo>
                <a:lnTo>
                  <a:pt x="1453177" y="957582"/>
                </a:lnTo>
                <a:lnTo>
                  <a:pt x="1392844" y="964179"/>
                </a:lnTo>
                <a:lnTo>
                  <a:pt x="1331276" y="969382"/>
                </a:lnTo>
                <a:lnTo>
                  <a:pt x="1268569" y="973149"/>
                </a:lnTo>
                <a:lnTo>
                  <a:pt x="1204819" y="975440"/>
                </a:lnTo>
                <a:lnTo>
                  <a:pt x="1140122" y="976213"/>
                </a:lnTo>
                <a:lnTo>
                  <a:pt x="1075424" y="975440"/>
                </a:lnTo>
                <a:lnTo>
                  <a:pt x="1011674" y="973149"/>
                </a:lnTo>
                <a:lnTo>
                  <a:pt x="948967" y="969382"/>
                </a:lnTo>
                <a:lnTo>
                  <a:pt x="887399" y="964179"/>
                </a:lnTo>
                <a:lnTo>
                  <a:pt x="827066" y="957582"/>
                </a:lnTo>
                <a:lnTo>
                  <a:pt x="768066" y="949632"/>
                </a:lnTo>
                <a:lnTo>
                  <a:pt x="710493" y="940370"/>
                </a:lnTo>
                <a:lnTo>
                  <a:pt x="654445" y="929838"/>
                </a:lnTo>
                <a:lnTo>
                  <a:pt x="600017" y="918076"/>
                </a:lnTo>
                <a:lnTo>
                  <a:pt x="547307" y="905125"/>
                </a:lnTo>
                <a:lnTo>
                  <a:pt x="496409" y="891028"/>
                </a:lnTo>
                <a:lnTo>
                  <a:pt x="447420" y="875825"/>
                </a:lnTo>
                <a:lnTo>
                  <a:pt x="400437" y="859557"/>
                </a:lnTo>
                <a:lnTo>
                  <a:pt x="355556" y="842266"/>
                </a:lnTo>
                <a:lnTo>
                  <a:pt x="312873" y="823993"/>
                </a:lnTo>
                <a:lnTo>
                  <a:pt x="272484" y="804778"/>
                </a:lnTo>
                <a:lnTo>
                  <a:pt x="234485" y="784664"/>
                </a:lnTo>
                <a:lnTo>
                  <a:pt x="198974" y="763691"/>
                </a:lnTo>
                <a:lnTo>
                  <a:pt x="166045" y="741901"/>
                </a:lnTo>
                <a:lnTo>
                  <a:pt x="108322" y="696033"/>
                </a:lnTo>
                <a:lnTo>
                  <a:pt x="62086" y="647390"/>
                </a:lnTo>
                <a:lnTo>
                  <a:pt x="28107" y="596301"/>
                </a:lnTo>
                <a:lnTo>
                  <a:pt x="7155" y="543097"/>
                </a:lnTo>
                <a:lnTo>
                  <a:pt x="0" y="488106"/>
                </a:lnTo>
                <a:close/>
              </a:path>
            </a:pathLst>
          </a:custGeom>
          <a:ln w="38100">
            <a:solidFill>
              <a:srgbClr val="595959"/>
            </a:solidFill>
          </a:ln>
        </p:spPr>
        <p:txBody>
          <a:bodyPr wrap="square" lIns="0" tIns="0" rIns="0" bIns="0" rtlCol="0"/>
          <a:lstStyle/>
          <a:p>
            <a:endParaRPr/>
          </a:p>
        </p:txBody>
      </p:sp>
      <p:sp>
        <p:nvSpPr>
          <p:cNvPr id="27" name="object 6">
            <a:extLst>
              <a:ext uri="{FF2B5EF4-FFF2-40B4-BE49-F238E27FC236}">
                <a16:creationId xmlns:a16="http://schemas.microsoft.com/office/drawing/2014/main" id="{442379D1-AE3B-04A2-C909-590FA0932D6D}"/>
              </a:ext>
            </a:extLst>
          </p:cNvPr>
          <p:cNvSpPr txBox="1"/>
          <p:nvPr/>
        </p:nvSpPr>
        <p:spPr>
          <a:xfrm>
            <a:off x="9216953" y="1287289"/>
            <a:ext cx="1433830" cy="568325"/>
          </a:xfrm>
          <a:prstGeom prst="rect">
            <a:avLst/>
          </a:prstGeom>
        </p:spPr>
        <p:txBody>
          <a:bodyPr vert="horz" wrap="square" lIns="0" tIns="26670" rIns="0" bIns="0" rtlCol="0">
            <a:spAutoFit/>
          </a:bodyPr>
          <a:lstStyle/>
          <a:p>
            <a:pPr marL="257810" marR="5080" indent="-258445">
              <a:lnSpc>
                <a:spcPts val="2110"/>
              </a:lnSpc>
              <a:spcBef>
                <a:spcPts val="210"/>
              </a:spcBef>
            </a:pPr>
            <a:r>
              <a:rPr sz="1800" dirty="0">
                <a:latin typeface="Calibri"/>
                <a:cs typeface="Calibri"/>
              </a:rPr>
              <a:t>The</a:t>
            </a:r>
            <a:r>
              <a:rPr sz="1800" spc="-15" dirty="0">
                <a:latin typeface="Calibri"/>
                <a:cs typeface="Calibri"/>
              </a:rPr>
              <a:t> </a:t>
            </a:r>
            <a:r>
              <a:rPr sz="1800" dirty="0">
                <a:latin typeface="Calibri"/>
                <a:cs typeface="Calibri"/>
              </a:rPr>
              <a:t>issue</a:t>
            </a:r>
            <a:r>
              <a:rPr sz="1800" spc="-15" dirty="0">
                <a:latin typeface="Calibri"/>
                <a:cs typeface="Calibri"/>
              </a:rPr>
              <a:t> </a:t>
            </a:r>
            <a:r>
              <a:rPr sz="1800" dirty="0">
                <a:latin typeface="Calibri"/>
                <a:cs typeface="Calibri"/>
              </a:rPr>
              <a:t>is</a:t>
            </a:r>
            <a:r>
              <a:rPr sz="1800" spc="-25" dirty="0">
                <a:latin typeface="Calibri"/>
                <a:cs typeface="Calibri"/>
              </a:rPr>
              <a:t> the </a:t>
            </a:r>
            <a:r>
              <a:rPr sz="1800" spc="-10" dirty="0">
                <a:latin typeface="Calibri"/>
                <a:cs typeface="Calibri"/>
              </a:rPr>
              <a:t>individual</a:t>
            </a:r>
            <a:endParaRPr sz="1800" dirty="0">
              <a:latin typeface="Calibri"/>
              <a:cs typeface="Calibri"/>
            </a:endParaRPr>
          </a:p>
        </p:txBody>
      </p:sp>
      <p:sp>
        <p:nvSpPr>
          <p:cNvPr id="29" name="object 19">
            <a:extLst>
              <a:ext uri="{FF2B5EF4-FFF2-40B4-BE49-F238E27FC236}">
                <a16:creationId xmlns:a16="http://schemas.microsoft.com/office/drawing/2014/main" id="{2ED67091-5201-A0B8-9073-D3FE002703F8}"/>
              </a:ext>
            </a:extLst>
          </p:cNvPr>
          <p:cNvSpPr txBox="1"/>
          <p:nvPr/>
        </p:nvSpPr>
        <p:spPr>
          <a:xfrm>
            <a:off x="9188994" y="3128627"/>
            <a:ext cx="1708150" cy="565150"/>
          </a:xfrm>
          <a:prstGeom prst="rect">
            <a:avLst/>
          </a:prstGeom>
        </p:spPr>
        <p:txBody>
          <a:bodyPr vert="horz" wrap="square" lIns="0" tIns="28575" rIns="0" bIns="0" rtlCol="0">
            <a:spAutoFit/>
          </a:bodyPr>
          <a:lstStyle/>
          <a:p>
            <a:pPr marR="5080" indent="136525">
              <a:lnSpc>
                <a:spcPts val="2090"/>
              </a:lnSpc>
              <a:spcBef>
                <a:spcPts val="225"/>
              </a:spcBef>
            </a:pPr>
            <a:r>
              <a:rPr sz="1800" dirty="0">
                <a:latin typeface="Calibri"/>
                <a:cs typeface="Calibri"/>
              </a:rPr>
              <a:t>The</a:t>
            </a:r>
            <a:r>
              <a:rPr sz="1800" spc="-15" dirty="0">
                <a:latin typeface="Calibri"/>
                <a:cs typeface="Calibri"/>
              </a:rPr>
              <a:t> </a:t>
            </a:r>
            <a:r>
              <a:rPr sz="1800" dirty="0">
                <a:latin typeface="Calibri"/>
                <a:cs typeface="Calibri"/>
              </a:rPr>
              <a:t>issue</a:t>
            </a:r>
            <a:r>
              <a:rPr sz="1800" spc="-15" dirty="0">
                <a:latin typeface="Calibri"/>
                <a:cs typeface="Calibri"/>
              </a:rPr>
              <a:t> </a:t>
            </a:r>
            <a:r>
              <a:rPr sz="1800" dirty="0">
                <a:latin typeface="Calibri"/>
                <a:cs typeface="Calibri"/>
              </a:rPr>
              <a:t>is</a:t>
            </a:r>
            <a:r>
              <a:rPr sz="1800" spc="-25" dirty="0">
                <a:latin typeface="Calibri"/>
                <a:cs typeface="Calibri"/>
              </a:rPr>
              <a:t> the </a:t>
            </a:r>
            <a:r>
              <a:rPr sz="1800" dirty="0">
                <a:latin typeface="Calibri"/>
                <a:cs typeface="Calibri"/>
              </a:rPr>
              <a:t>inaccessible</a:t>
            </a:r>
            <a:r>
              <a:rPr sz="1800" spc="-75" dirty="0">
                <a:latin typeface="Calibri"/>
                <a:cs typeface="Calibri"/>
              </a:rPr>
              <a:t> </a:t>
            </a:r>
            <a:r>
              <a:rPr sz="1800" spc="-20" dirty="0">
                <a:latin typeface="Calibri"/>
                <a:cs typeface="Calibri"/>
              </a:rPr>
              <a:t>world</a:t>
            </a:r>
            <a:endParaRPr sz="1800" dirty="0">
              <a:latin typeface="Calibri"/>
              <a:cs typeface="Calibri"/>
            </a:endParaRPr>
          </a:p>
        </p:txBody>
      </p:sp>
      <p:sp>
        <p:nvSpPr>
          <p:cNvPr id="30" name="object 5">
            <a:extLst>
              <a:ext uri="{FF2B5EF4-FFF2-40B4-BE49-F238E27FC236}">
                <a16:creationId xmlns:a16="http://schemas.microsoft.com/office/drawing/2014/main" id="{4CDF165A-75F9-5777-9CCF-458D0EFB3EE9}"/>
              </a:ext>
            </a:extLst>
          </p:cNvPr>
          <p:cNvSpPr/>
          <p:nvPr/>
        </p:nvSpPr>
        <p:spPr>
          <a:xfrm>
            <a:off x="8822125" y="1065028"/>
            <a:ext cx="2280285" cy="976630"/>
          </a:xfrm>
          <a:custGeom>
            <a:avLst/>
            <a:gdLst/>
            <a:ahLst/>
            <a:cxnLst/>
            <a:rect l="l" t="t" r="r" b="b"/>
            <a:pathLst>
              <a:path w="2280285" h="976629">
                <a:moveTo>
                  <a:pt x="0" y="488106"/>
                </a:moveTo>
                <a:lnTo>
                  <a:pt x="7155" y="433115"/>
                </a:lnTo>
                <a:lnTo>
                  <a:pt x="28107" y="379911"/>
                </a:lnTo>
                <a:lnTo>
                  <a:pt x="62086" y="328822"/>
                </a:lnTo>
                <a:lnTo>
                  <a:pt x="108322" y="280179"/>
                </a:lnTo>
                <a:lnTo>
                  <a:pt x="166045" y="234311"/>
                </a:lnTo>
                <a:lnTo>
                  <a:pt x="198974" y="212521"/>
                </a:lnTo>
                <a:lnTo>
                  <a:pt x="234485" y="191548"/>
                </a:lnTo>
                <a:lnTo>
                  <a:pt x="272484" y="171434"/>
                </a:lnTo>
                <a:lnTo>
                  <a:pt x="312873" y="152219"/>
                </a:lnTo>
                <a:lnTo>
                  <a:pt x="355556" y="133946"/>
                </a:lnTo>
                <a:lnTo>
                  <a:pt x="400437" y="116655"/>
                </a:lnTo>
                <a:lnTo>
                  <a:pt x="447420" y="100387"/>
                </a:lnTo>
                <a:lnTo>
                  <a:pt x="496409" y="85184"/>
                </a:lnTo>
                <a:lnTo>
                  <a:pt x="547307" y="71087"/>
                </a:lnTo>
                <a:lnTo>
                  <a:pt x="600017" y="58136"/>
                </a:lnTo>
                <a:lnTo>
                  <a:pt x="654445" y="46374"/>
                </a:lnTo>
                <a:lnTo>
                  <a:pt x="710493" y="35842"/>
                </a:lnTo>
                <a:lnTo>
                  <a:pt x="768066" y="26580"/>
                </a:lnTo>
                <a:lnTo>
                  <a:pt x="827066" y="18630"/>
                </a:lnTo>
                <a:lnTo>
                  <a:pt x="887399" y="12033"/>
                </a:lnTo>
                <a:lnTo>
                  <a:pt x="948967" y="6830"/>
                </a:lnTo>
                <a:lnTo>
                  <a:pt x="1011674" y="3063"/>
                </a:lnTo>
                <a:lnTo>
                  <a:pt x="1075424" y="772"/>
                </a:lnTo>
                <a:lnTo>
                  <a:pt x="1140122" y="0"/>
                </a:lnTo>
                <a:lnTo>
                  <a:pt x="1204819" y="772"/>
                </a:lnTo>
                <a:lnTo>
                  <a:pt x="1268569" y="3063"/>
                </a:lnTo>
                <a:lnTo>
                  <a:pt x="1331276" y="6830"/>
                </a:lnTo>
                <a:lnTo>
                  <a:pt x="1392844" y="12033"/>
                </a:lnTo>
                <a:lnTo>
                  <a:pt x="1453177" y="18630"/>
                </a:lnTo>
                <a:lnTo>
                  <a:pt x="1512177" y="26580"/>
                </a:lnTo>
                <a:lnTo>
                  <a:pt x="1569750" y="35842"/>
                </a:lnTo>
                <a:lnTo>
                  <a:pt x="1625798" y="46374"/>
                </a:lnTo>
                <a:lnTo>
                  <a:pt x="1680226" y="58136"/>
                </a:lnTo>
                <a:lnTo>
                  <a:pt x="1732937" y="71087"/>
                </a:lnTo>
                <a:lnTo>
                  <a:pt x="1783834" y="85184"/>
                </a:lnTo>
                <a:lnTo>
                  <a:pt x="1832823" y="100387"/>
                </a:lnTo>
                <a:lnTo>
                  <a:pt x="1879806" y="116655"/>
                </a:lnTo>
                <a:lnTo>
                  <a:pt x="1924687" y="133946"/>
                </a:lnTo>
                <a:lnTo>
                  <a:pt x="1967370" y="152219"/>
                </a:lnTo>
                <a:lnTo>
                  <a:pt x="2007759" y="171434"/>
                </a:lnTo>
                <a:lnTo>
                  <a:pt x="2045758" y="191548"/>
                </a:lnTo>
                <a:lnTo>
                  <a:pt x="2081269" y="212521"/>
                </a:lnTo>
                <a:lnTo>
                  <a:pt x="2114198" y="234311"/>
                </a:lnTo>
                <a:lnTo>
                  <a:pt x="2171921" y="280179"/>
                </a:lnTo>
                <a:lnTo>
                  <a:pt x="2218157" y="328822"/>
                </a:lnTo>
                <a:lnTo>
                  <a:pt x="2252136" y="379911"/>
                </a:lnTo>
                <a:lnTo>
                  <a:pt x="2273088" y="433115"/>
                </a:lnTo>
                <a:lnTo>
                  <a:pt x="2280244" y="488106"/>
                </a:lnTo>
                <a:lnTo>
                  <a:pt x="2278439" y="515804"/>
                </a:lnTo>
                <a:lnTo>
                  <a:pt x="2264289" y="569943"/>
                </a:lnTo>
                <a:lnTo>
                  <a:pt x="2236727" y="622130"/>
                </a:lnTo>
                <a:lnTo>
                  <a:pt x="2196523" y="672037"/>
                </a:lnTo>
                <a:lnTo>
                  <a:pt x="2144447" y="719334"/>
                </a:lnTo>
                <a:lnTo>
                  <a:pt x="2081269" y="763691"/>
                </a:lnTo>
                <a:lnTo>
                  <a:pt x="2045758" y="784664"/>
                </a:lnTo>
                <a:lnTo>
                  <a:pt x="2007759" y="804778"/>
                </a:lnTo>
                <a:lnTo>
                  <a:pt x="1967370" y="823993"/>
                </a:lnTo>
                <a:lnTo>
                  <a:pt x="1924687" y="842266"/>
                </a:lnTo>
                <a:lnTo>
                  <a:pt x="1879806" y="859557"/>
                </a:lnTo>
                <a:lnTo>
                  <a:pt x="1832823" y="875825"/>
                </a:lnTo>
                <a:lnTo>
                  <a:pt x="1783834" y="891028"/>
                </a:lnTo>
                <a:lnTo>
                  <a:pt x="1732937" y="905125"/>
                </a:lnTo>
                <a:lnTo>
                  <a:pt x="1680226" y="918076"/>
                </a:lnTo>
                <a:lnTo>
                  <a:pt x="1625798" y="929838"/>
                </a:lnTo>
                <a:lnTo>
                  <a:pt x="1569750" y="940370"/>
                </a:lnTo>
                <a:lnTo>
                  <a:pt x="1512177" y="949632"/>
                </a:lnTo>
                <a:lnTo>
                  <a:pt x="1453177" y="957582"/>
                </a:lnTo>
                <a:lnTo>
                  <a:pt x="1392844" y="964179"/>
                </a:lnTo>
                <a:lnTo>
                  <a:pt x="1331276" y="969382"/>
                </a:lnTo>
                <a:lnTo>
                  <a:pt x="1268569" y="973149"/>
                </a:lnTo>
                <a:lnTo>
                  <a:pt x="1204819" y="975440"/>
                </a:lnTo>
                <a:lnTo>
                  <a:pt x="1140122" y="976213"/>
                </a:lnTo>
                <a:lnTo>
                  <a:pt x="1075424" y="975440"/>
                </a:lnTo>
                <a:lnTo>
                  <a:pt x="1011674" y="973149"/>
                </a:lnTo>
                <a:lnTo>
                  <a:pt x="948967" y="969382"/>
                </a:lnTo>
                <a:lnTo>
                  <a:pt x="887399" y="964179"/>
                </a:lnTo>
                <a:lnTo>
                  <a:pt x="827066" y="957582"/>
                </a:lnTo>
                <a:lnTo>
                  <a:pt x="768066" y="949632"/>
                </a:lnTo>
                <a:lnTo>
                  <a:pt x="710493" y="940370"/>
                </a:lnTo>
                <a:lnTo>
                  <a:pt x="654445" y="929838"/>
                </a:lnTo>
                <a:lnTo>
                  <a:pt x="600017" y="918076"/>
                </a:lnTo>
                <a:lnTo>
                  <a:pt x="547307" y="905125"/>
                </a:lnTo>
                <a:lnTo>
                  <a:pt x="496409" y="891028"/>
                </a:lnTo>
                <a:lnTo>
                  <a:pt x="447420" y="875825"/>
                </a:lnTo>
                <a:lnTo>
                  <a:pt x="400437" y="859557"/>
                </a:lnTo>
                <a:lnTo>
                  <a:pt x="355556" y="842266"/>
                </a:lnTo>
                <a:lnTo>
                  <a:pt x="312873" y="823993"/>
                </a:lnTo>
                <a:lnTo>
                  <a:pt x="272484" y="804778"/>
                </a:lnTo>
                <a:lnTo>
                  <a:pt x="234485" y="784664"/>
                </a:lnTo>
                <a:lnTo>
                  <a:pt x="198974" y="763691"/>
                </a:lnTo>
                <a:lnTo>
                  <a:pt x="166045" y="741901"/>
                </a:lnTo>
                <a:lnTo>
                  <a:pt x="108322" y="696033"/>
                </a:lnTo>
                <a:lnTo>
                  <a:pt x="62086" y="647390"/>
                </a:lnTo>
                <a:lnTo>
                  <a:pt x="28107" y="596301"/>
                </a:lnTo>
                <a:lnTo>
                  <a:pt x="7155" y="543097"/>
                </a:lnTo>
                <a:lnTo>
                  <a:pt x="0" y="488106"/>
                </a:lnTo>
                <a:close/>
              </a:path>
            </a:pathLst>
          </a:custGeom>
          <a:ln w="38100">
            <a:solidFill>
              <a:srgbClr val="595959"/>
            </a:solidFill>
          </a:ln>
        </p:spPr>
        <p:txBody>
          <a:bodyPr wrap="square" lIns="0" tIns="0" rIns="0" bIns="0" rtlCol="0"/>
          <a:lstStyle/>
          <a:p>
            <a:endParaRPr/>
          </a:p>
        </p:txBody>
      </p:sp>
      <p:sp>
        <p:nvSpPr>
          <p:cNvPr id="31" name="object 8">
            <a:extLst>
              <a:ext uri="{FF2B5EF4-FFF2-40B4-BE49-F238E27FC236}">
                <a16:creationId xmlns:a16="http://schemas.microsoft.com/office/drawing/2014/main" id="{3FACE4F6-AA05-84A8-DD70-D019C40EF184}"/>
              </a:ext>
            </a:extLst>
          </p:cNvPr>
          <p:cNvSpPr/>
          <p:nvPr/>
        </p:nvSpPr>
        <p:spPr>
          <a:xfrm>
            <a:off x="9825705" y="779372"/>
            <a:ext cx="288925" cy="308610"/>
          </a:xfrm>
          <a:custGeom>
            <a:avLst/>
            <a:gdLst/>
            <a:ahLst/>
            <a:cxnLst/>
            <a:rect l="l" t="t" r="r" b="b"/>
            <a:pathLst>
              <a:path w="288925" h="308610">
                <a:moveTo>
                  <a:pt x="216565" y="0"/>
                </a:moveTo>
                <a:lnTo>
                  <a:pt x="72188" y="0"/>
                </a:lnTo>
                <a:lnTo>
                  <a:pt x="72188" y="163656"/>
                </a:lnTo>
                <a:lnTo>
                  <a:pt x="0" y="163656"/>
                </a:lnTo>
                <a:lnTo>
                  <a:pt x="144377" y="308032"/>
                </a:lnTo>
                <a:lnTo>
                  <a:pt x="288753" y="163656"/>
                </a:lnTo>
                <a:lnTo>
                  <a:pt x="216565" y="163656"/>
                </a:lnTo>
                <a:lnTo>
                  <a:pt x="216565" y="0"/>
                </a:lnTo>
                <a:close/>
              </a:path>
            </a:pathLst>
          </a:custGeom>
          <a:solidFill>
            <a:srgbClr val="000000"/>
          </a:solidFill>
        </p:spPr>
        <p:txBody>
          <a:bodyPr wrap="square" lIns="0" tIns="0" rIns="0" bIns="0" rtlCol="0"/>
          <a:lstStyle/>
          <a:p>
            <a:endParaRPr/>
          </a:p>
        </p:txBody>
      </p:sp>
      <p:sp>
        <p:nvSpPr>
          <p:cNvPr id="32" name="object 10">
            <a:extLst>
              <a:ext uri="{FF2B5EF4-FFF2-40B4-BE49-F238E27FC236}">
                <a16:creationId xmlns:a16="http://schemas.microsoft.com/office/drawing/2014/main" id="{D317C1F2-2AF7-2F95-65C7-9B9BA7246938}"/>
              </a:ext>
            </a:extLst>
          </p:cNvPr>
          <p:cNvSpPr/>
          <p:nvPr/>
        </p:nvSpPr>
        <p:spPr>
          <a:xfrm>
            <a:off x="9828880" y="2059912"/>
            <a:ext cx="285750" cy="311150"/>
          </a:xfrm>
          <a:custGeom>
            <a:avLst/>
            <a:gdLst/>
            <a:ahLst/>
            <a:cxnLst/>
            <a:rect l="l" t="t" r="r" b="b"/>
            <a:pathLst>
              <a:path w="285750" h="311150">
                <a:moveTo>
                  <a:pt x="142875" y="0"/>
                </a:moveTo>
                <a:lnTo>
                  <a:pt x="0" y="142875"/>
                </a:lnTo>
                <a:lnTo>
                  <a:pt x="71437" y="142875"/>
                </a:lnTo>
                <a:lnTo>
                  <a:pt x="71437" y="311150"/>
                </a:lnTo>
                <a:lnTo>
                  <a:pt x="214312" y="311150"/>
                </a:lnTo>
                <a:lnTo>
                  <a:pt x="214312" y="142875"/>
                </a:lnTo>
                <a:lnTo>
                  <a:pt x="285750" y="142875"/>
                </a:lnTo>
                <a:lnTo>
                  <a:pt x="142875" y="0"/>
                </a:lnTo>
                <a:close/>
              </a:path>
            </a:pathLst>
          </a:custGeom>
          <a:solidFill>
            <a:srgbClr val="000000"/>
          </a:solidFill>
        </p:spPr>
        <p:txBody>
          <a:bodyPr wrap="square" lIns="0" tIns="0" rIns="0" bIns="0" rtlCol="0"/>
          <a:lstStyle/>
          <a:p>
            <a:endParaRPr/>
          </a:p>
        </p:txBody>
      </p:sp>
      <p:sp>
        <p:nvSpPr>
          <p:cNvPr id="33" name="object 12">
            <a:extLst>
              <a:ext uri="{FF2B5EF4-FFF2-40B4-BE49-F238E27FC236}">
                <a16:creationId xmlns:a16="http://schemas.microsoft.com/office/drawing/2014/main" id="{BB2AEA8C-2039-0486-98D9-59605B262C45}"/>
              </a:ext>
            </a:extLst>
          </p:cNvPr>
          <p:cNvSpPr/>
          <p:nvPr/>
        </p:nvSpPr>
        <p:spPr>
          <a:xfrm>
            <a:off x="9828748" y="2636037"/>
            <a:ext cx="297914" cy="311151"/>
          </a:xfrm>
          <a:custGeom>
            <a:avLst/>
            <a:gdLst/>
            <a:ahLst/>
            <a:cxnLst/>
            <a:rect l="l" t="t" r="r" b="b"/>
            <a:pathLst>
              <a:path w="334010" h="356870">
                <a:moveTo>
                  <a:pt x="166974" y="0"/>
                </a:moveTo>
                <a:lnTo>
                  <a:pt x="0" y="166974"/>
                </a:lnTo>
                <a:lnTo>
                  <a:pt x="83487" y="166974"/>
                </a:lnTo>
                <a:lnTo>
                  <a:pt x="83487" y="356243"/>
                </a:lnTo>
                <a:lnTo>
                  <a:pt x="250461" y="356243"/>
                </a:lnTo>
                <a:lnTo>
                  <a:pt x="250461" y="166974"/>
                </a:lnTo>
                <a:lnTo>
                  <a:pt x="333949" y="166974"/>
                </a:lnTo>
                <a:lnTo>
                  <a:pt x="166974" y="0"/>
                </a:lnTo>
                <a:close/>
              </a:path>
            </a:pathLst>
          </a:custGeom>
          <a:solidFill>
            <a:srgbClr val="000000"/>
          </a:solidFill>
        </p:spPr>
        <p:txBody>
          <a:bodyPr wrap="square" lIns="0" tIns="0" rIns="0" bIns="0" rtlCol="0"/>
          <a:lstStyle/>
          <a:p>
            <a:endParaRPr/>
          </a:p>
        </p:txBody>
      </p:sp>
      <p:sp>
        <p:nvSpPr>
          <p:cNvPr id="34" name="object 14">
            <a:extLst>
              <a:ext uri="{FF2B5EF4-FFF2-40B4-BE49-F238E27FC236}">
                <a16:creationId xmlns:a16="http://schemas.microsoft.com/office/drawing/2014/main" id="{97BC37E6-7ED2-2A2F-9C27-BF490B086A3F}"/>
              </a:ext>
            </a:extLst>
          </p:cNvPr>
          <p:cNvSpPr/>
          <p:nvPr/>
        </p:nvSpPr>
        <p:spPr>
          <a:xfrm>
            <a:off x="9848441" y="4068985"/>
            <a:ext cx="308610" cy="335915"/>
          </a:xfrm>
          <a:custGeom>
            <a:avLst/>
            <a:gdLst/>
            <a:ahLst/>
            <a:cxnLst/>
            <a:rect l="l" t="t" r="r" b="b"/>
            <a:pathLst>
              <a:path w="308610" h="335914">
                <a:moveTo>
                  <a:pt x="231216" y="0"/>
                </a:moveTo>
                <a:lnTo>
                  <a:pt x="77072" y="0"/>
                </a:lnTo>
                <a:lnTo>
                  <a:pt x="77072" y="181549"/>
                </a:lnTo>
                <a:lnTo>
                  <a:pt x="0" y="181549"/>
                </a:lnTo>
                <a:lnTo>
                  <a:pt x="154143" y="335692"/>
                </a:lnTo>
                <a:lnTo>
                  <a:pt x="308288" y="181549"/>
                </a:lnTo>
                <a:lnTo>
                  <a:pt x="231216" y="181549"/>
                </a:lnTo>
                <a:lnTo>
                  <a:pt x="231216" y="0"/>
                </a:lnTo>
                <a:close/>
              </a:path>
            </a:pathLst>
          </a:custGeom>
          <a:solidFill>
            <a:srgbClr val="000000"/>
          </a:solidFill>
        </p:spPr>
        <p:txBody>
          <a:bodyPr wrap="square" lIns="0" tIns="0" rIns="0" bIns="0" rtlCol="0"/>
          <a:lstStyle/>
          <a:p>
            <a:endParaRPr/>
          </a:p>
        </p:txBody>
      </p:sp>
      <p:sp>
        <p:nvSpPr>
          <p:cNvPr id="35" name="TextBox 34">
            <a:extLst>
              <a:ext uri="{FF2B5EF4-FFF2-40B4-BE49-F238E27FC236}">
                <a16:creationId xmlns:a16="http://schemas.microsoft.com/office/drawing/2014/main" id="{8F049509-6A64-843F-3A58-B53C88E2678E}"/>
              </a:ext>
            </a:extLst>
          </p:cNvPr>
          <p:cNvSpPr txBox="1"/>
          <p:nvPr/>
        </p:nvSpPr>
        <p:spPr>
          <a:xfrm>
            <a:off x="1496135" y="2313743"/>
            <a:ext cx="6097507" cy="1400383"/>
          </a:xfrm>
          <a:prstGeom prst="rect">
            <a:avLst/>
          </a:prstGeom>
          <a:noFill/>
        </p:spPr>
        <p:txBody>
          <a:bodyPr wrap="square" rtlCol="0">
            <a:spAutoFit/>
          </a:bodyPr>
          <a:lstStyle/>
          <a:p>
            <a:pPr marL="12700">
              <a:lnSpc>
                <a:spcPct val="100000"/>
              </a:lnSpc>
              <a:spcBef>
                <a:spcPts val="5"/>
              </a:spcBef>
            </a:pPr>
            <a:r>
              <a:rPr lang="en-US" sz="2000" b="1" spc="-10" dirty="0">
                <a:latin typeface="Calibri"/>
                <a:cs typeface="Calibri"/>
              </a:rPr>
              <a:t>Social</a:t>
            </a:r>
            <a:endParaRPr lang="en-US" sz="2000" dirty="0">
              <a:latin typeface="Calibri"/>
              <a:cs typeface="Calibri"/>
            </a:endParaRPr>
          </a:p>
          <a:p>
            <a:pPr marL="12700" marR="753745">
              <a:lnSpc>
                <a:spcPts val="1900"/>
              </a:lnSpc>
              <a:spcBef>
                <a:spcPts val="2060"/>
              </a:spcBef>
            </a:pPr>
            <a:r>
              <a:rPr lang="en-US" sz="1800" dirty="0">
                <a:latin typeface="Calibri"/>
                <a:cs typeface="Calibri"/>
              </a:rPr>
              <a:t>The</a:t>
            </a:r>
            <a:r>
              <a:rPr lang="en-US" sz="1800" spc="-35" dirty="0">
                <a:latin typeface="Calibri"/>
                <a:cs typeface="Calibri"/>
              </a:rPr>
              <a:t> </a:t>
            </a:r>
            <a:r>
              <a:rPr lang="en-US" sz="1800" dirty="0">
                <a:latin typeface="Calibri"/>
                <a:cs typeface="Calibri"/>
              </a:rPr>
              <a:t>social</a:t>
            </a:r>
            <a:r>
              <a:rPr lang="en-US" sz="1800" spc="-45" dirty="0">
                <a:latin typeface="Calibri"/>
                <a:cs typeface="Calibri"/>
              </a:rPr>
              <a:t> </a:t>
            </a:r>
            <a:r>
              <a:rPr lang="en-US" sz="1800" dirty="0">
                <a:latin typeface="Calibri"/>
                <a:cs typeface="Calibri"/>
              </a:rPr>
              <a:t>model</a:t>
            </a:r>
            <a:r>
              <a:rPr lang="en-US" sz="1800" spc="-40" dirty="0">
                <a:latin typeface="Calibri"/>
                <a:cs typeface="Calibri"/>
              </a:rPr>
              <a:t> </a:t>
            </a:r>
            <a:r>
              <a:rPr lang="en-US" sz="1800" dirty="0">
                <a:latin typeface="Calibri"/>
                <a:cs typeface="Calibri"/>
              </a:rPr>
              <a:t>of</a:t>
            </a:r>
            <a:r>
              <a:rPr lang="en-US" sz="1800" spc="-40" dirty="0">
                <a:latin typeface="Calibri"/>
                <a:cs typeface="Calibri"/>
              </a:rPr>
              <a:t> </a:t>
            </a:r>
            <a:r>
              <a:rPr lang="en-US" sz="1800" dirty="0">
                <a:latin typeface="Calibri"/>
                <a:cs typeface="Calibri"/>
              </a:rPr>
              <a:t>disability</a:t>
            </a:r>
            <a:r>
              <a:rPr lang="en-US" sz="1800" spc="-40" dirty="0">
                <a:latin typeface="Calibri"/>
                <a:cs typeface="Calibri"/>
              </a:rPr>
              <a:t> </a:t>
            </a:r>
            <a:r>
              <a:rPr lang="en-US" sz="1800" dirty="0">
                <a:latin typeface="Calibri"/>
                <a:cs typeface="Calibri"/>
              </a:rPr>
              <a:t>proposes</a:t>
            </a:r>
            <a:r>
              <a:rPr lang="en-US" sz="1800" spc="-45" dirty="0">
                <a:latin typeface="Calibri"/>
                <a:cs typeface="Calibri"/>
              </a:rPr>
              <a:t> </a:t>
            </a:r>
            <a:r>
              <a:rPr lang="en-US" sz="1800" dirty="0">
                <a:latin typeface="Calibri"/>
                <a:cs typeface="Calibri"/>
              </a:rPr>
              <a:t>that</a:t>
            </a:r>
            <a:r>
              <a:rPr lang="en-US" sz="1800" spc="-40" dirty="0">
                <a:latin typeface="Calibri"/>
                <a:cs typeface="Calibri"/>
              </a:rPr>
              <a:t> </a:t>
            </a:r>
            <a:r>
              <a:rPr lang="en-US" sz="1800" dirty="0">
                <a:latin typeface="Calibri"/>
                <a:cs typeface="Calibri"/>
              </a:rPr>
              <a:t>what</a:t>
            </a:r>
            <a:r>
              <a:rPr lang="en-US" sz="1800" spc="-45" dirty="0">
                <a:latin typeface="Calibri"/>
                <a:cs typeface="Calibri"/>
              </a:rPr>
              <a:t> </a:t>
            </a:r>
            <a:r>
              <a:rPr lang="en-US" sz="1800" dirty="0">
                <a:latin typeface="Calibri"/>
                <a:cs typeface="Calibri"/>
              </a:rPr>
              <a:t>makes</a:t>
            </a:r>
            <a:r>
              <a:rPr lang="en-US" sz="1800" spc="-40" dirty="0">
                <a:latin typeface="Calibri"/>
                <a:cs typeface="Calibri"/>
              </a:rPr>
              <a:t> </a:t>
            </a:r>
            <a:r>
              <a:rPr lang="en-US" sz="1800" dirty="0">
                <a:latin typeface="Calibri"/>
                <a:cs typeface="Calibri"/>
              </a:rPr>
              <a:t>someone</a:t>
            </a:r>
            <a:r>
              <a:rPr lang="en-US" sz="1800" spc="-35" dirty="0">
                <a:latin typeface="Calibri"/>
                <a:cs typeface="Calibri"/>
              </a:rPr>
              <a:t> </a:t>
            </a:r>
            <a:r>
              <a:rPr lang="en-US" sz="1800" dirty="0">
                <a:latin typeface="Calibri"/>
                <a:cs typeface="Calibri"/>
              </a:rPr>
              <a:t>disabled</a:t>
            </a:r>
            <a:r>
              <a:rPr lang="en-US" sz="1800" spc="-35" dirty="0">
                <a:latin typeface="Calibri"/>
                <a:cs typeface="Calibri"/>
              </a:rPr>
              <a:t> </a:t>
            </a:r>
            <a:r>
              <a:rPr lang="en-US" sz="1800" dirty="0">
                <a:latin typeface="Calibri"/>
                <a:cs typeface="Calibri"/>
              </a:rPr>
              <a:t>is</a:t>
            </a:r>
            <a:r>
              <a:rPr lang="en-US" sz="1800" spc="-40" dirty="0">
                <a:latin typeface="Calibri"/>
                <a:cs typeface="Calibri"/>
              </a:rPr>
              <a:t> </a:t>
            </a:r>
            <a:r>
              <a:rPr lang="en-US" sz="1800" dirty="0">
                <a:latin typeface="Calibri"/>
                <a:cs typeface="Calibri"/>
              </a:rPr>
              <a:t>not</a:t>
            </a:r>
            <a:r>
              <a:rPr lang="en-US" sz="1800" spc="-45" dirty="0">
                <a:latin typeface="Calibri"/>
                <a:cs typeface="Calibri"/>
              </a:rPr>
              <a:t> </a:t>
            </a:r>
            <a:r>
              <a:rPr lang="en-US" sz="1800" dirty="0">
                <a:latin typeface="Calibri"/>
                <a:cs typeface="Calibri"/>
              </a:rPr>
              <a:t>their</a:t>
            </a:r>
            <a:r>
              <a:rPr lang="en-US" sz="1800" spc="-40" dirty="0">
                <a:latin typeface="Calibri"/>
                <a:cs typeface="Calibri"/>
              </a:rPr>
              <a:t> </a:t>
            </a:r>
            <a:r>
              <a:rPr lang="en-US" sz="1800" spc="-10" dirty="0">
                <a:latin typeface="Calibri"/>
                <a:cs typeface="Calibri"/>
              </a:rPr>
              <a:t>medical </a:t>
            </a:r>
            <a:r>
              <a:rPr lang="en-US" sz="1800" dirty="0">
                <a:latin typeface="Calibri"/>
                <a:cs typeface="Calibri"/>
              </a:rPr>
              <a:t>condition,</a:t>
            </a:r>
            <a:r>
              <a:rPr lang="en-US" sz="1800" spc="-30" dirty="0">
                <a:latin typeface="Calibri"/>
                <a:cs typeface="Calibri"/>
              </a:rPr>
              <a:t> </a:t>
            </a:r>
            <a:r>
              <a:rPr lang="en-US" sz="1800" dirty="0">
                <a:latin typeface="Calibri"/>
                <a:cs typeface="Calibri"/>
              </a:rPr>
              <a:t>but</a:t>
            </a:r>
            <a:r>
              <a:rPr lang="en-US" sz="1800" spc="-35" dirty="0">
                <a:latin typeface="Calibri"/>
                <a:cs typeface="Calibri"/>
              </a:rPr>
              <a:t> </a:t>
            </a:r>
            <a:r>
              <a:rPr lang="en-US" sz="1800" dirty="0">
                <a:latin typeface="Calibri"/>
                <a:cs typeface="Calibri"/>
              </a:rPr>
              <a:t>the</a:t>
            </a:r>
            <a:r>
              <a:rPr lang="en-US" sz="1800" spc="-25" dirty="0">
                <a:latin typeface="Calibri"/>
                <a:cs typeface="Calibri"/>
              </a:rPr>
              <a:t> </a:t>
            </a:r>
            <a:r>
              <a:rPr lang="en-US" sz="1800" spc="-10" dirty="0">
                <a:latin typeface="Calibri"/>
                <a:cs typeface="Calibri"/>
              </a:rPr>
              <a:t>structures</a:t>
            </a:r>
            <a:r>
              <a:rPr lang="en-US" sz="1800" spc="-35" dirty="0">
                <a:latin typeface="Calibri"/>
                <a:cs typeface="Calibri"/>
              </a:rPr>
              <a:t> </a:t>
            </a:r>
            <a:r>
              <a:rPr lang="en-US" sz="1800" dirty="0">
                <a:latin typeface="Calibri"/>
                <a:cs typeface="Calibri"/>
              </a:rPr>
              <a:t>or</a:t>
            </a:r>
            <a:r>
              <a:rPr lang="en-US" sz="1800" spc="-35" dirty="0">
                <a:latin typeface="Calibri"/>
                <a:cs typeface="Calibri"/>
              </a:rPr>
              <a:t> </a:t>
            </a:r>
            <a:r>
              <a:rPr lang="en-US" sz="1800" dirty="0">
                <a:latin typeface="Calibri"/>
                <a:cs typeface="Calibri"/>
              </a:rPr>
              <a:t>barriers</a:t>
            </a:r>
            <a:r>
              <a:rPr lang="en-US" sz="1800" spc="-30" dirty="0">
                <a:latin typeface="Calibri"/>
                <a:cs typeface="Calibri"/>
              </a:rPr>
              <a:t> </a:t>
            </a:r>
            <a:r>
              <a:rPr lang="en-US" sz="1800" dirty="0">
                <a:latin typeface="Calibri"/>
                <a:cs typeface="Calibri"/>
              </a:rPr>
              <a:t>of</a:t>
            </a:r>
            <a:r>
              <a:rPr lang="en-US" sz="1800" spc="-30" dirty="0">
                <a:latin typeface="Calibri"/>
                <a:cs typeface="Calibri"/>
              </a:rPr>
              <a:t> </a:t>
            </a:r>
            <a:r>
              <a:rPr lang="en-US" sz="1800" spc="-10" dirty="0">
                <a:latin typeface="Calibri"/>
                <a:cs typeface="Calibri"/>
              </a:rPr>
              <a:t>society:</a:t>
            </a:r>
            <a:endParaRPr lang="en-US" sz="1800" dirty="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7700" y="548692"/>
            <a:ext cx="4862763" cy="566822"/>
          </a:xfrm>
          <a:prstGeom prst="rect">
            <a:avLst/>
          </a:prstGeom>
        </p:spPr>
        <p:txBody>
          <a:bodyPr vert="horz" wrap="square" lIns="0" tIns="12700" rIns="0" bIns="0" rtlCol="0">
            <a:spAutoFit/>
          </a:bodyPr>
          <a:lstStyle/>
          <a:p>
            <a:pPr marL="12700">
              <a:lnSpc>
                <a:spcPct val="100000"/>
              </a:lnSpc>
              <a:spcBef>
                <a:spcPts val="100"/>
              </a:spcBef>
            </a:pPr>
            <a:r>
              <a:rPr sz="3600" b="1" spc="-35" dirty="0"/>
              <a:t>Re-</a:t>
            </a:r>
            <a:r>
              <a:rPr sz="3600" b="1" dirty="0"/>
              <a:t>Framing</a:t>
            </a:r>
            <a:r>
              <a:rPr sz="3600" b="1" spc="-140" dirty="0"/>
              <a:t> </a:t>
            </a:r>
            <a:r>
              <a:rPr sz="3600" b="1" spc="-10" dirty="0"/>
              <a:t>Disability</a:t>
            </a:r>
            <a:endParaRPr sz="3600" b="1" dirty="0"/>
          </a:p>
        </p:txBody>
      </p:sp>
      <p:sp>
        <p:nvSpPr>
          <p:cNvPr id="3" name="object 3"/>
          <p:cNvSpPr txBox="1"/>
          <p:nvPr/>
        </p:nvSpPr>
        <p:spPr>
          <a:xfrm>
            <a:off x="647685" y="1339596"/>
            <a:ext cx="6518909" cy="2174240"/>
          </a:xfrm>
          <a:prstGeom prst="rect">
            <a:avLst/>
          </a:prstGeom>
        </p:spPr>
        <p:txBody>
          <a:bodyPr vert="horz" wrap="square" lIns="0" tIns="12700" rIns="0" bIns="0" rtlCol="0">
            <a:spAutoFit/>
          </a:bodyPr>
          <a:lstStyle/>
          <a:p>
            <a:pPr marL="12700">
              <a:lnSpc>
                <a:spcPct val="100000"/>
              </a:lnSpc>
              <a:spcBef>
                <a:spcPts val="100"/>
              </a:spcBef>
            </a:pPr>
            <a:r>
              <a:rPr sz="2600" dirty="0">
                <a:latin typeface="Calibri"/>
                <a:cs typeface="Calibri"/>
              </a:rPr>
              <a:t>Medical</a:t>
            </a:r>
            <a:r>
              <a:rPr sz="2600" spc="-100" dirty="0">
                <a:latin typeface="Calibri"/>
                <a:cs typeface="Calibri"/>
              </a:rPr>
              <a:t> </a:t>
            </a:r>
            <a:r>
              <a:rPr sz="2600" spc="-20" dirty="0">
                <a:latin typeface="Calibri"/>
                <a:cs typeface="Calibri"/>
              </a:rPr>
              <a:t>Model</a:t>
            </a:r>
            <a:endParaRPr sz="2600" dirty="0">
              <a:latin typeface="Calibri"/>
              <a:cs typeface="Calibri"/>
            </a:endParaRPr>
          </a:p>
          <a:p>
            <a:pPr marL="354965" indent="-342265">
              <a:lnSpc>
                <a:spcPct val="100000"/>
              </a:lnSpc>
              <a:spcBef>
                <a:spcPts val="1989"/>
              </a:spcBef>
              <a:buFont typeface="Arial"/>
              <a:buChar char="•"/>
              <a:tabLst>
                <a:tab pos="354965" algn="l"/>
              </a:tabLst>
            </a:pPr>
            <a:r>
              <a:rPr sz="2000" dirty="0">
                <a:latin typeface="Calibri"/>
                <a:cs typeface="Calibri"/>
              </a:rPr>
              <a:t>Can</a:t>
            </a:r>
            <a:r>
              <a:rPr sz="2000" spc="-35" dirty="0">
                <a:latin typeface="Calibri"/>
                <a:cs typeface="Calibri"/>
              </a:rPr>
              <a:t> </a:t>
            </a:r>
            <a:r>
              <a:rPr sz="2000" dirty="0">
                <a:latin typeface="Calibri"/>
                <a:cs typeface="Calibri"/>
              </a:rPr>
              <a:t>you</a:t>
            </a:r>
            <a:r>
              <a:rPr sz="2000" spc="-35" dirty="0">
                <a:latin typeface="Calibri"/>
                <a:cs typeface="Calibri"/>
              </a:rPr>
              <a:t> </a:t>
            </a:r>
            <a:r>
              <a:rPr sz="2000" dirty="0">
                <a:latin typeface="Calibri"/>
                <a:cs typeface="Calibri"/>
              </a:rPr>
              <a:t>tell</a:t>
            </a:r>
            <a:r>
              <a:rPr sz="2000" spc="-30" dirty="0">
                <a:latin typeface="Calibri"/>
                <a:cs typeface="Calibri"/>
              </a:rPr>
              <a:t> </a:t>
            </a:r>
            <a:r>
              <a:rPr sz="2000" dirty="0">
                <a:latin typeface="Calibri"/>
                <a:cs typeface="Calibri"/>
              </a:rPr>
              <a:t>me</a:t>
            </a:r>
            <a:r>
              <a:rPr sz="2000" spc="-30" dirty="0">
                <a:latin typeface="Calibri"/>
                <a:cs typeface="Calibri"/>
              </a:rPr>
              <a:t> </a:t>
            </a:r>
            <a:r>
              <a:rPr sz="2000" dirty="0">
                <a:latin typeface="Calibri"/>
                <a:cs typeface="Calibri"/>
              </a:rPr>
              <a:t>what</a:t>
            </a:r>
            <a:r>
              <a:rPr sz="2000" spc="-30" dirty="0">
                <a:latin typeface="Calibri"/>
                <a:cs typeface="Calibri"/>
              </a:rPr>
              <a:t> </a:t>
            </a:r>
            <a:r>
              <a:rPr sz="2000" dirty="0">
                <a:latin typeface="Calibri"/>
                <a:cs typeface="Calibri"/>
              </a:rPr>
              <a:t>is</a:t>
            </a:r>
            <a:r>
              <a:rPr sz="2000" spc="-35" dirty="0">
                <a:latin typeface="Calibri"/>
                <a:cs typeface="Calibri"/>
              </a:rPr>
              <a:t> </a:t>
            </a:r>
            <a:r>
              <a:rPr sz="2000" dirty="0">
                <a:latin typeface="Calibri"/>
                <a:cs typeface="Calibri"/>
              </a:rPr>
              <a:t>wrong</a:t>
            </a:r>
            <a:r>
              <a:rPr sz="2000" spc="-35" dirty="0">
                <a:latin typeface="Calibri"/>
                <a:cs typeface="Calibri"/>
              </a:rPr>
              <a:t> </a:t>
            </a:r>
            <a:r>
              <a:rPr sz="2000" dirty="0">
                <a:latin typeface="Calibri"/>
                <a:cs typeface="Calibri"/>
              </a:rPr>
              <a:t>with</a:t>
            </a:r>
            <a:r>
              <a:rPr sz="2000" spc="-35" dirty="0">
                <a:latin typeface="Calibri"/>
                <a:cs typeface="Calibri"/>
              </a:rPr>
              <a:t> </a:t>
            </a:r>
            <a:r>
              <a:rPr sz="2000" spc="-20" dirty="0">
                <a:latin typeface="Calibri"/>
                <a:cs typeface="Calibri"/>
              </a:rPr>
              <a:t>you?</a:t>
            </a:r>
            <a:endParaRPr sz="2000" dirty="0">
              <a:latin typeface="Calibri"/>
              <a:cs typeface="Calibri"/>
            </a:endParaRPr>
          </a:p>
          <a:p>
            <a:pPr marL="354965" marR="5080" indent="-342900">
              <a:lnSpc>
                <a:spcPts val="2110"/>
              </a:lnSpc>
              <a:spcBef>
                <a:spcPts val="505"/>
              </a:spcBef>
              <a:buFont typeface="Arial"/>
              <a:buChar char="•"/>
              <a:tabLst>
                <a:tab pos="354965" algn="l"/>
              </a:tabLst>
            </a:pPr>
            <a:r>
              <a:rPr sz="2000" dirty="0">
                <a:latin typeface="Calibri"/>
                <a:cs typeface="Calibri"/>
              </a:rPr>
              <a:t>What</a:t>
            </a:r>
            <a:r>
              <a:rPr sz="2000" spc="-55" dirty="0">
                <a:latin typeface="Calibri"/>
                <a:cs typeface="Calibri"/>
              </a:rPr>
              <a:t> </a:t>
            </a:r>
            <a:r>
              <a:rPr sz="2000" dirty="0">
                <a:latin typeface="Calibri"/>
                <a:cs typeface="Calibri"/>
              </a:rPr>
              <a:t>are</a:t>
            </a:r>
            <a:r>
              <a:rPr sz="2000" spc="-55" dirty="0">
                <a:latin typeface="Calibri"/>
                <a:cs typeface="Calibri"/>
              </a:rPr>
              <a:t> </a:t>
            </a:r>
            <a:r>
              <a:rPr sz="2000" dirty="0">
                <a:latin typeface="Calibri"/>
                <a:cs typeface="Calibri"/>
              </a:rPr>
              <a:t>your</a:t>
            </a:r>
            <a:r>
              <a:rPr sz="2000" spc="-55" dirty="0">
                <a:latin typeface="Calibri"/>
                <a:cs typeface="Calibri"/>
              </a:rPr>
              <a:t> </a:t>
            </a:r>
            <a:r>
              <a:rPr sz="2000" dirty="0">
                <a:latin typeface="Calibri"/>
                <a:cs typeface="Calibri"/>
              </a:rPr>
              <a:t>problems</a:t>
            </a:r>
            <a:r>
              <a:rPr sz="2000" spc="-50" dirty="0">
                <a:latin typeface="Calibri"/>
                <a:cs typeface="Calibri"/>
              </a:rPr>
              <a:t> </a:t>
            </a:r>
            <a:r>
              <a:rPr sz="2000" dirty="0">
                <a:latin typeface="Calibri"/>
                <a:cs typeface="Calibri"/>
              </a:rPr>
              <a:t>with</a:t>
            </a:r>
            <a:r>
              <a:rPr sz="2000" spc="-60" dirty="0">
                <a:latin typeface="Calibri"/>
                <a:cs typeface="Calibri"/>
              </a:rPr>
              <a:t> </a:t>
            </a:r>
            <a:r>
              <a:rPr sz="2000" dirty="0">
                <a:latin typeface="Calibri"/>
                <a:cs typeface="Calibri"/>
              </a:rPr>
              <a:t>accessing</a:t>
            </a:r>
            <a:r>
              <a:rPr sz="2000" spc="-65" dirty="0">
                <a:latin typeface="Calibri"/>
                <a:cs typeface="Calibri"/>
              </a:rPr>
              <a:t> </a:t>
            </a:r>
            <a:r>
              <a:rPr sz="2000" dirty="0">
                <a:latin typeface="Calibri"/>
                <a:cs typeface="Calibri"/>
              </a:rPr>
              <a:t>this</a:t>
            </a:r>
            <a:r>
              <a:rPr sz="2000" spc="-50" dirty="0">
                <a:latin typeface="Calibri"/>
                <a:cs typeface="Calibri"/>
              </a:rPr>
              <a:t> </a:t>
            </a:r>
            <a:r>
              <a:rPr sz="2000" dirty="0">
                <a:latin typeface="Calibri"/>
                <a:cs typeface="Calibri"/>
              </a:rPr>
              <a:t>event,</a:t>
            </a:r>
            <a:r>
              <a:rPr sz="2000" spc="-60" dirty="0">
                <a:latin typeface="Calibri"/>
                <a:cs typeface="Calibri"/>
              </a:rPr>
              <a:t> </a:t>
            </a:r>
            <a:r>
              <a:rPr sz="2000" spc="-10" dirty="0">
                <a:latin typeface="Calibri"/>
                <a:cs typeface="Calibri"/>
              </a:rPr>
              <a:t>building, </a:t>
            </a:r>
            <a:r>
              <a:rPr sz="2000" dirty="0">
                <a:latin typeface="Calibri"/>
                <a:cs typeface="Calibri"/>
              </a:rPr>
              <a:t>or</a:t>
            </a:r>
            <a:r>
              <a:rPr sz="2000" spc="-15" dirty="0">
                <a:latin typeface="Calibri"/>
                <a:cs typeface="Calibri"/>
              </a:rPr>
              <a:t> </a:t>
            </a:r>
            <a:r>
              <a:rPr sz="2000" spc="-10" dirty="0">
                <a:latin typeface="Calibri"/>
                <a:cs typeface="Calibri"/>
              </a:rPr>
              <a:t>program?</a:t>
            </a:r>
            <a:endParaRPr sz="2000" dirty="0">
              <a:latin typeface="Calibri"/>
              <a:cs typeface="Calibri"/>
            </a:endParaRPr>
          </a:p>
          <a:p>
            <a:pPr marL="354965" marR="348615" indent="-342900">
              <a:lnSpc>
                <a:spcPts val="2110"/>
              </a:lnSpc>
              <a:spcBef>
                <a:spcPts val="484"/>
              </a:spcBef>
              <a:buFont typeface="Arial"/>
              <a:buChar char="•"/>
              <a:tabLst>
                <a:tab pos="354965" algn="l"/>
              </a:tabLst>
            </a:pPr>
            <a:r>
              <a:rPr sz="2000" dirty="0">
                <a:latin typeface="Calibri"/>
                <a:cs typeface="Calibri"/>
              </a:rPr>
              <a:t>Based</a:t>
            </a:r>
            <a:r>
              <a:rPr sz="2000" spc="-45" dirty="0">
                <a:latin typeface="Calibri"/>
                <a:cs typeface="Calibri"/>
              </a:rPr>
              <a:t> </a:t>
            </a:r>
            <a:r>
              <a:rPr sz="2000" dirty="0">
                <a:latin typeface="Calibri"/>
                <a:cs typeface="Calibri"/>
              </a:rPr>
              <a:t>on</a:t>
            </a:r>
            <a:r>
              <a:rPr sz="2000" spc="-40" dirty="0">
                <a:latin typeface="Calibri"/>
                <a:cs typeface="Calibri"/>
              </a:rPr>
              <a:t> </a:t>
            </a:r>
            <a:r>
              <a:rPr sz="2000" dirty="0">
                <a:latin typeface="Calibri"/>
                <a:cs typeface="Calibri"/>
              </a:rPr>
              <a:t>your</a:t>
            </a:r>
            <a:r>
              <a:rPr sz="2000" spc="-35" dirty="0">
                <a:latin typeface="Calibri"/>
                <a:cs typeface="Calibri"/>
              </a:rPr>
              <a:t> </a:t>
            </a:r>
            <a:r>
              <a:rPr sz="2000" spc="-10" dirty="0">
                <a:latin typeface="Calibri"/>
                <a:cs typeface="Calibri"/>
              </a:rPr>
              <a:t>limitations,</a:t>
            </a:r>
            <a:r>
              <a:rPr sz="2000" spc="-45" dirty="0">
                <a:latin typeface="Calibri"/>
                <a:cs typeface="Calibri"/>
              </a:rPr>
              <a:t> </a:t>
            </a:r>
            <a:r>
              <a:rPr sz="2000" dirty="0">
                <a:latin typeface="Calibri"/>
                <a:cs typeface="Calibri"/>
              </a:rPr>
              <a:t>you</a:t>
            </a:r>
            <a:r>
              <a:rPr sz="2000" spc="-40" dirty="0">
                <a:latin typeface="Calibri"/>
                <a:cs typeface="Calibri"/>
              </a:rPr>
              <a:t> </a:t>
            </a:r>
            <a:r>
              <a:rPr sz="2000" dirty="0">
                <a:latin typeface="Calibri"/>
                <a:cs typeface="Calibri"/>
              </a:rPr>
              <a:t>would</a:t>
            </a:r>
            <a:r>
              <a:rPr sz="2000" spc="-40" dirty="0">
                <a:latin typeface="Calibri"/>
                <a:cs typeface="Calibri"/>
              </a:rPr>
              <a:t> </a:t>
            </a:r>
            <a:r>
              <a:rPr sz="2000" dirty="0">
                <a:latin typeface="Calibri"/>
                <a:cs typeface="Calibri"/>
              </a:rPr>
              <a:t>be</a:t>
            </a:r>
            <a:r>
              <a:rPr sz="2000" spc="-40" dirty="0">
                <a:latin typeface="Calibri"/>
                <a:cs typeface="Calibri"/>
              </a:rPr>
              <a:t> </a:t>
            </a:r>
            <a:r>
              <a:rPr sz="2000" dirty="0">
                <a:latin typeface="Calibri"/>
                <a:cs typeface="Calibri"/>
              </a:rPr>
              <a:t>better</a:t>
            </a:r>
            <a:r>
              <a:rPr sz="2000" spc="-35" dirty="0">
                <a:latin typeface="Calibri"/>
                <a:cs typeface="Calibri"/>
              </a:rPr>
              <a:t> </a:t>
            </a:r>
            <a:r>
              <a:rPr sz="2000" dirty="0">
                <a:latin typeface="Calibri"/>
                <a:cs typeface="Calibri"/>
              </a:rPr>
              <a:t>off</a:t>
            </a:r>
            <a:r>
              <a:rPr sz="2000" spc="-35" dirty="0">
                <a:latin typeface="Calibri"/>
                <a:cs typeface="Calibri"/>
              </a:rPr>
              <a:t> </a:t>
            </a:r>
            <a:r>
              <a:rPr sz="2000" spc="-10" dirty="0">
                <a:latin typeface="Calibri"/>
                <a:cs typeface="Calibri"/>
              </a:rPr>
              <a:t>doing this.</a:t>
            </a:r>
            <a:endParaRPr sz="2000" dirty="0">
              <a:latin typeface="Calibri"/>
              <a:cs typeface="Calibri"/>
            </a:endParaRPr>
          </a:p>
        </p:txBody>
      </p:sp>
      <p:sp>
        <p:nvSpPr>
          <p:cNvPr id="4" name="object 4"/>
          <p:cNvSpPr txBox="1"/>
          <p:nvPr/>
        </p:nvSpPr>
        <p:spPr>
          <a:xfrm>
            <a:off x="647685" y="3808476"/>
            <a:ext cx="6532245" cy="2171700"/>
          </a:xfrm>
          <a:prstGeom prst="rect">
            <a:avLst/>
          </a:prstGeom>
        </p:spPr>
        <p:txBody>
          <a:bodyPr vert="horz" wrap="square" lIns="0" tIns="12700" rIns="0" bIns="0" rtlCol="0">
            <a:spAutoFit/>
          </a:bodyPr>
          <a:lstStyle/>
          <a:p>
            <a:pPr marL="12700">
              <a:lnSpc>
                <a:spcPct val="100000"/>
              </a:lnSpc>
              <a:spcBef>
                <a:spcPts val="100"/>
              </a:spcBef>
            </a:pPr>
            <a:r>
              <a:rPr sz="2600" dirty="0">
                <a:latin typeface="Calibri"/>
                <a:cs typeface="Calibri"/>
              </a:rPr>
              <a:t>Social</a:t>
            </a:r>
            <a:r>
              <a:rPr sz="2600" spc="-60" dirty="0">
                <a:latin typeface="Calibri"/>
                <a:cs typeface="Calibri"/>
              </a:rPr>
              <a:t> </a:t>
            </a:r>
            <a:r>
              <a:rPr sz="2600" spc="-20" dirty="0">
                <a:latin typeface="Calibri"/>
                <a:cs typeface="Calibri"/>
              </a:rPr>
              <a:t>Model</a:t>
            </a:r>
            <a:endParaRPr sz="2600">
              <a:latin typeface="Calibri"/>
              <a:cs typeface="Calibri"/>
            </a:endParaRPr>
          </a:p>
          <a:p>
            <a:pPr marL="354965" marR="5080" indent="-342900">
              <a:lnSpc>
                <a:spcPts val="2210"/>
              </a:lnSpc>
              <a:spcBef>
                <a:spcPts val="2200"/>
              </a:spcBef>
              <a:buFont typeface="Arial"/>
              <a:buChar char="•"/>
              <a:tabLst>
                <a:tab pos="354965" algn="l"/>
              </a:tabLst>
            </a:pPr>
            <a:r>
              <a:rPr sz="2000" dirty="0">
                <a:latin typeface="Calibri"/>
                <a:cs typeface="Calibri"/>
              </a:rPr>
              <a:t>Can</a:t>
            </a:r>
            <a:r>
              <a:rPr sz="2000" spc="-35" dirty="0">
                <a:latin typeface="Calibri"/>
                <a:cs typeface="Calibri"/>
              </a:rPr>
              <a:t> </a:t>
            </a:r>
            <a:r>
              <a:rPr sz="2000" dirty="0">
                <a:latin typeface="Calibri"/>
                <a:cs typeface="Calibri"/>
              </a:rPr>
              <a:t>you</a:t>
            </a:r>
            <a:r>
              <a:rPr sz="2000" spc="-35" dirty="0">
                <a:latin typeface="Calibri"/>
                <a:cs typeface="Calibri"/>
              </a:rPr>
              <a:t> </a:t>
            </a:r>
            <a:r>
              <a:rPr sz="2000" dirty="0">
                <a:latin typeface="Calibri"/>
                <a:cs typeface="Calibri"/>
              </a:rPr>
              <a:t>tell</a:t>
            </a:r>
            <a:r>
              <a:rPr sz="2000" spc="-30" dirty="0">
                <a:latin typeface="Calibri"/>
                <a:cs typeface="Calibri"/>
              </a:rPr>
              <a:t> </a:t>
            </a:r>
            <a:r>
              <a:rPr sz="2000" dirty="0">
                <a:latin typeface="Calibri"/>
                <a:cs typeface="Calibri"/>
              </a:rPr>
              <a:t>me</a:t>
            </a:r>
            <a:r>
              <a:rPr sz="2000" spc="-30" dirty="0">
                <a:latin typeface="Calibri"/>
                <a:cs typeface="Calibri"/>
              </a:rPr>
              <a:t> </a:t>
            </a:r>
            <a:r>
              <a:rPr sz="2000" dirty="0">
                <a:latin typeface="Calibri"/>
                <a:cs typeface="Calibri"/>
              </a:rPr>
              <a:t>what</a:t>
            </a:r>
            <a:r>
              <a:rPr sz="2000" spc="-30" dirty="0">
                <a:latin typeface="Calibri"/>
                <a:cs typeface="Calibri"/>
              </a:rPr>
              <a:t> </a:t>
            </a:r>
            <a:r>
              <a:rPr sz="2000" dirty="0">
                <a:latin typeface="Calibri"/>
                <a:cs typeface="Calibri"/>
              </a:rPr>
              <a:t>is</a:t>
            </a:r>
            <a:r>
              <a:rPr sz="2000" spc="-30" dirty="0">
                <a:latin typeface="Calibri"/>
                <a:cs typeface="Calibri"/>
              </a:rPr>
              <a:t> </a:t>
            </a:r>
            <a:r>
              <a:rPr sz="2000" dirty="0">
                <a:latin typeface="Calibri"/>
                <a:cs typeface="Calibri"/>
              </a:rPr>
              <a:t>wrong</a:t>
            </a:r>
            <a:r>
              <a:rPr sz="2000" spc="-40" dirty="0">
                <a:latin typeface="Calibri"/>
                <a:cs typeface="Calibri"/>
              </a:rPr>
              <a:t> </a:t>
            </a:r>
            <a:r>
              <a:rPr sz="2000" dirty="0">
                <a:latin typeface="Calibri"/>
                <a:cs typeface="Calibri"/>
              </a:rPr>
              <a:t>with</a:t>
            </a:r>
            <a:r>
              <a:rPr sz="2000" spc="-40" dirty="0">
                <a:latin typeface="Calibri"/>
                <a:cs typeface="Calibri"/>
              </a:rPr>
              <a:t> </a:t>
            </a:r>
            <a:r>
              <a:rPr sz="2000" dirty="0">
                <a:latin typeface="Calibri"/>
                <a:cs typeface="Calibri"/>
              </a:rPr>
              <a:t>the</a:t>
            </a:r>
            <a:r>
              <a:rPr sz="2000" spc="-30" dirty="0">
                <a:latin typeface="Calibri"/>
                <a:cs typeface="Calibri"/>
              </a:rPr>
              <a:t> </a:t>
            </a:r>
            <a:r>
              <a:rPr sz="2000" spc="-10" dirty="0">
                <a:latin typeface="Calibri"/>
                <a:cs typeface="Calibri"/>
              </a:rPr>
              <a:t>environment</a:t>
            </a:r>
            <a:r>
              <a:rPr sz="2000" spc="-25" dirty="0">
                <a:latin typeface="Calibri"/>
                <a:cs typeface="Calibri"/>
              </a:rPr>
              <a:t> </a:t>
            </a:r>
            <a:r>
              <a:rPr sz="2000" dirty="0">
                <a:latin typeface="Calibri"/>
                <a:cs typeface="Calibri"/>
              </a:rPr>
              <a:t>(or</a:t>
            </a:r>
            <a:r>
              <a:rPr sz="2000" spc="-30" dirty="0">
                <a:latin typeface="Calibri"/>
                <a:cs typeface="Calibri"/>
              </a:rPr>
              <a:t> </a:t>
            </a:r>
            <a:r>
              <a:rPr sz="2000" spc="-25" dirty="0">
                <a:latin typeface="Calibri"/>
                <a:cs typeface="Calibri"/>
              </a:rPr>
              <a:t>the </a:t>
            </a:r>
            <a:r>
              <a:rPr sz="2000" dirty="0">
                <a:latin typeface="Calibri"/>
                <a:cs typeface="Calibri"/>
              </a:rPr>
              <a:t>virtual</a:t>
            </a:r>
            <a:r>
              <a:rPr sz="2000" spc="-45" dirty="0">
                <a:latin typeface="Calibri"/>
                <a:cs typeface="Calibri"/>
              </a:rPr>
              <a:t> </a:t>
            </a:r>
            <a:r>
              <a:rPr sz="2000" spc="-10" dirty="0">
                <a:latin typeface="Calibri"/>
                <a:cs typeface="Calibri"/>
              </a:rPr>
              <a:t>experience?)</a:t>
            </a:r>
            <a:endParaRPr sz="2000">
              <a:latin typeface="Calibri"/>
              <a:cs typeface="Calibri"/>
            </a:endParaRPr>
          </a:p>
          <a:p>
            <a:pPr marL="354965" indent="-342265">
              <a:lnSpc>
                <a:spcPct val="100000"/>
              </a:lnSpc>
              <a:spcBef>
                <a:spcPts val="50"/>
              </a:spcBef>
              <a:buFont typeface="Arial"/>
              <a:buChar char="•"/>
              <a:tabLst>
                <a:tab pos="354965" algn="l"/>
              </a:tabLst>
            </a:pPr>
            <a:r>
              <a:rPr sz="2000" dirty="0">
                <a:latin typeface="Calibri"/>
                <a:cs typeface="Calibri"/>
              </a:rPr>
              <a:t>How</a:t>
            </a:r>
            <a:r>
              <a:rPr sz="2000" spc="-60" dirty="0">
                <a:latin typeface="Calibri"/>
                <a:cs typeface="Calibri"/>
              </a:rPr>
              <a:t> </a:t>
            </a:r>
            <a:r>
              <a:rPr sz="2000" dirty="0">
                <a:latin typeface="Calibri"/>
                <a:cs typeface="Calibri"/>
              </a:rPr>
              <a:t>can</a:t>
            </a:r>
            <a:r>
              <a:rPr sz="2000" spc="-45" dirty="0">
                <a:latin typeface="Calibri"/>
                <a:cs typeface="Calibri"/>
              </a:rPr>
              <a:t> </a:t>
            </a:r>
            <a:r>
              <a:rPr sz="2000" b="1" dirty="0">
                <a:latin typeface="Calibri"/>
                <a:cs typeface="Calibri"/>
              </a:rPr>
              <a:t>we</a:t>
            </a:r>
            <a:r>
              <a:rPr sz="2000" b="1" spc="-40" dirty="0">
                <a:latin typeface="Calibri"/>
                <a:cs typeface="Calibri"/>
              </a:rPr>
              <a:t> </a:t>
            </a:r>
            <a:r>
              <a:rPr sz="2000" b="1" dirty="0">
                <a:latin typeface="Calibri"/>
                <a:cs typeface="Calibri"/>
              </a:rPr>
              <a:t>best</a:t>
            </a:r>
            <a:r>
              <a:rPr sz="2000" b="1" spc="-50" dirty="0">
                <a:latin typeface="Calibri"/>
                <a:cs typeface="Calibri"/>
              </a:rPr>
              <a:t> </a:t>
            </a:r>
            <a:r>
              <a:rPr sz="2000" spc="-10" dirty="0">
                <a:latin typeface="Calibri"/>
                <a:cs typeface="Calibri"/>
              </a:rPr>
              <a:t>accommodate</a:t>
            </a:r>
            <a:r>
              <a:rPr sz="2000" spc="-40" dirty="0">
                <a:latin typeface="Calibri"/>
                <a:cs typeface="Calibri"/>
              </a:rPr>
              <a:t> </a:t>
            </a:r>
            <a:r>
              <a:rPr sz="2000" dirty="0">
                <a:latin typeface="Calibri"/>
                <a:cs typeface="Calibri"/>
              </a:rPr>
              <a:t>you?</a:t>
            </a:r>
            <a:r>
              <a:rPr sz="2000" spc="-45" dirty="0">
                <a:latin typeface="Calibri"/>
                <a:cs typeface="Calibri"/>
              </a:rPr>
              <a:t> </a:t>
            </a:r>
            <a:r>
              <a:rPr sz="2000" spc="-10" dirty="0">
                <a:latin typeface="Calibri"/>
                <a:cs typeface="Calibri"/>
              </a:rPr>
              <a:t>(adapt)</a:t>
            </a:r>
            <a:endParaRPr sz="2000">
              <a:latin typeface="Calibri"/>
              <a:cs typeface="Calibri"/>
            </a:endParaRPr>
          </a:p>
          <a:p>
            <a:pPr marL="354965" marR="328295" indent="-342900">
              <a:lnSpc>
                <a:spcPts val="2110"/>
              </a:lnSpc>
              <a:spcBef>
                <a:spcPts val="505"/>
              </a:spcBef>
              <a:buFont typeface="Arial"/>
              <a:buChar char="•"/>
              <a:tabLst>
                <a:tab pos="354965" algn="l"/>
              </a:tabLst>
            </a:pPr>
            <a:r>
              <a:rPr sz="2000" dirty="0">
                <a:latin typeface="Calibri"/>
                <a:cs typeface="Calibri"/>
              </a:rPr>
              <a:t>How</a:t>
            </a:r>
            <a:r>
              <a:rPr sz="2000" spc="-55" dirty="0">
                <a:latin typeface="Calibri"/>
                <a:cs typeface="Calibri"/>
              </a:rPr>
              <a:t> </a:t>
            </a:r>
            <a:r>
              <a:rPr sz="2000" dirty="0">
                <a:latin typeface="Calibri"/>
                <a:cs typeface="Calibri"/>
              </a:rPr>
              <a:t>can</a:t>
            </a:r>
            <a:r>
              <a:rPr sz="2000" spc="-45" dirty="0">
                <a:latin typeface="Calibri"/>
                <a:cs typeface="Calibri"/>
              </a:rPr>
              <a:t> </a:t>
            </a:r>
            <a:r>
              <a:rPr sz="2000" b="1" dirty="0">
                <a:latin typeface="Calibri"/>
                <a:cs typeface="Calibri"/>
              </a:rPr>
              <a:t>we</a:t>
            </a:r>
            <a:r>
              <a:rPr sz="2000" b="1" spc="-45" dirty="0">
                <a:latin typeface="Calibri"/>
                <a:cs typeface="Calibri"/>
              </a:rPr>
              <a:t> </a:t>
            </a:r>
            <a:r>
              <a:rPr sz="2000" b="1" spc="-10" dirty="0">
                <a:latin typeface="Calibri"/>
                <a:cs typeface="Calibri"/>
              </a:rPr>
              <a:t>create</a:t>
            </a:r>
            <a:r>
              <a:rPr sz="2000" b="1" spc="-35" dirty="0">
                <a:latin typeface="Calibri"/>
                <a:cs typeface="Calibri"/>
              </a:rPr>
              <a:t> </a:t>
            </a:r>
            <a:r>
              <a:rPr sz="2000" spc="-10" dirty="0">
                <a:latin typeface="Calibri"/>
                <a:cs typeface="Calibri"/>
              </a:rPr>
              <a:t>experiences</a:t>
            </a:r>
            <a:r>
              <a:rPr sz="2000" spc="-45" dirty="0">
                <a:latin typeface="Calibri"/>
                <a:cs typeface="Calibri"/>
              </a:rPr>
              <a:t> </a:t>
            </a:r>
            <a:r>
              <a:rPr sz="2000" dirty="0">
                <a:latin typeface="Calibri"/>
                <a:cs typeface="Calibri"/>
              </a:rPr>
              <a:t>that</a:t>
            </a:r>
            <a:r>
              <a:rPr sz="2000" spc="-40" dirty="0">
                <a:latin typeface="Calibri"/>
                <a:cs typeface="Calibri"/>
              </a:rPr>
              <a:t> </a:t>
            </a:r>
            <a:r>
              <a:rPr sz="2000" dirty="0">
                <a:latin typeface="Calibri"/>
                <a:cs typeface="Calibri"/>
              </a:rPr>
              <a:t>are</a:t>
            </a:r>
            <a:r>
              <a:rPr sz="2000" spc="-45" dirty="0">
                <a:latin typeface="Calibri"/>
                <a:cs typeface="Calibri"/>
              </a:rPr>
              <a:t> </a:t>
            </a:r>
            <a:r>
              <a:rPr sz="2000" dirty="0">
                <a:latin typeface="Calibri"/>
                <a:cs typeface="Calibri"/>
              </a:rPr>
              <a:t>more</a:t>
            </a:r>
            <a:r>
              <a:rPr sz="2000" spc="-45" dirty="0">
                <a:latin typeface="Calibri"/>
                <a:cs typeface="Calibri"/>
              </a:rPr>
              <a:t> </a:t>
            </a:r>
            <a:r>
              <a:rPr sz="2000" b="1" spc="-10" dirty="0">
                <a:latin typeface="Calibri"/>
                <a:cs typeface="Calibri"/>
              </a:rPr>
              <a:t>inclusive</a:t>
            </a:r>
            <a:r>
              <a:rPr sz="2000" spc="-10" dirty="0">
                <a:latin typeface="Calibri"/>
                <a:cs typeface="Calibri"/>
              </a:rPr>
              <a:t>? (design)</a:t>
            </a:r>
            <a:endParaRPr sz="2000">
              <a:latin typeface="Calibri"/>
              <a:cs typeface="Calibri"/>
            </a:endParaRPr>
          </a:p>
        </p:txBody>
      </p:sp>
      <p:pic>
        <p:nvPicPr>
          <p:cNvPr id="5" name="object 5" descr="Image of accessible garden beds"/>
          <p:cNvPicPr/>
          <p:nvPr/>
        </p:nvPicPr>
        <p:blipFill>
          <a:blip r:embed="rId2" cstate="print"/>
          <a:stretch>
            <a:fillRect/>
          </a:stretch>
        </p:blipFill>
        <p:spPr>
          <a:xfrm>
            <a:off x="7656361" y="873449"/>
            <a:ext cx="3993572" cy="2389935"/>
          </a:xfrm>
          <a:prstGeom prst="rect">
            <a:avLst/>
          </a:prstGeom>
        </p:spPr>
      </p:pic>
      <p:sp>
        <p:nvSpPr>
          <p:cNvPr id="6" name="object 6"/>
          <p:cNvSpPr txBox="1"/>
          <p:nvPr/>
        </p:nvSpPr>
        <p:spPr>
          <a:xfrm>
            <a:off x="7839710" y="5347982"/>
            <a:ext cx="3514090" cy="883919"/>
          </a:xfrm>
          <a:prstGeom prst="rect">
            <a:avLst/>
          </a:prstGeom>
        </p:spPr>
        <p:txBody>
          <a:bodyPr vert="horz" wrap="square" lIns="0" tIns="9525" rIns="0" bIns="0" rtlCol="0">
            <a:spAutoFit/>
          </a:bodyPr>
          <a:lstStyle/>
          <a:p>
            <a:pPr marL="12700" marR="5080">
              <a:lnSpc>
                <a:spcPct val="101099"/>
              </a:lnSpc>
              <a:spcBef>
                <a:spcPts val="75"/>
              </a:spcBef>
            </a:pPr>
            <a:r>
              <a:rPr sz="1800" dirty="0">
                <a:latin typeface="Gill Sans MT"/>
                <a:cs typeface="Gill Sans MT"/>
              </a:rPr>
              <a:t>Does</a:t>
            </a:r>
            <a:r>
              <a:rPr sz="1800" spc="-10" dirty="0">
                <a:latin typeface="Gill Sans MT"/>
                <a:cs typeface="Gill Sans MT"/>
              </a:rPr>
              <a:t> </a:t>
            </a:r>
            <a:r>
              <a:rPr sz="1800" spc="80" dirty="0">
                <a:latin typeface="Gill Sans MT"/>
                <a:cs typeface="Gill Sans MT"/>
              </a:rPr>
              <a:t>this</a:t>
            </a:r>
            <a:r>
              <a:rPr sz="1800" spc="-5" dirty="0">
                <a:latin typeface="Gill Sans MT"/>
                <a:cs typeface="Gill Sans MT"/>
              </a:rPr>
              <a:t> </a:t>
            </a:r>
            <a:r>
              <a:rPr sz="1800" spc="100" dirty="0">
                <a:latin typeface="Gill Sans MT"/>
                <a:cs typeface="Gill Sans MT"/>
              </a:rPr>
              <a:t>garden</a:t>
            </a:r>
            <a:r>
              <a:rPr sz="1800" spc="5" dirty="0">
                <a:latin typeface="Gill Sans MT"/>
                <a:cs typeface="Gill Sans MT"/>
              </a:rPr>
              <a:t> </a:t>
            </a:r>
            <a:r>
              <a:rPr sz="1800" spc="105" dirty="0">
                <a:latin typeface="Gill Sans MT"/>
                <a:cs typeface="Gill Sans MT"/>
              </a:rPr>
              <a:t>affirm</a:t>
            </a:r>
            <a:r>
              <a:rPr sz="1800" spc="-10" dirty="0">
                <a:latin typeface="Gill Sans MT"/>
                <a:cs typeface="Gill Sans MT"/>
              </a:rPr>
              <a:t> </a:t>
            </a:r>
            <a:r>
              <a:rPr sz="1800" spc="210" dirty="0">
                <a:latin typeface="Gill Sans MT"/>
                <a:cs typeface="Gill Sans MT"/>
              </a:rPr>
              <a:t>a</a:t>
            </a:r>
            <a:r>
              <a:rPr sz="1800" spc="-5" dirty="0">
                <a:latin typeface="Gill Sans MT"/>
                <a:cs typeface="Gill Sans MT"/>
              </a:rPr>
              <a:t> </a:t>
            </a:r>
            <a:r>
              <a:rPr sz="1800" spc="60" dirty="0">
                <a:latin typeface="Gill Sans MT"/>
                <a:cs typeface="Gill Sans MT"/>
              </a:rPr>
              <a:t>positive </a:t>
            </a:r>
            <a:r>
              <a:rPr sz="1800" spc="75" dirty="0">
                <a:latin typeface="Gill Sans MT"/>
                <a:cs typeface="Gill Sans MT"/>
              </a:rPr>
              <a:t>experience?</a:t>
            </a:r>
            <a:r>
              <a:rPr sz="1800" spc="-30" dirty="0">
                <a:latin typeface="Gill Sans MT"/>
                <a:cs typeface="Gill Sans MT"/>
              </a:rPr>
              <a:t> </a:t>
            </a:r>
            <a:r>
              <a:rPr sz="1800" b="1" spc="-50" dirty="0">
                <a:latin typeface="Gill Sans MT"/>
                <a:cs typeface="Gill Sans MT"/>
              </a:rPr>
              <a:t>(Affirmational</a:t>
            </a:r>
            <a:r>
              <a:rPr sz="1800" b="1" spc="-25" dirty="0">
                <a:latin typeface="Gill Sans MT"/>
                <a:cs typeface="Gill Sans MT"/>
              </a:rPr>
              <a:t> </a:t>
            </a:r>
            <a:r>
              <a:rPr sz="1800" b="1" spc="-20" dirty="0">
                <a:latin typeface="Gill Sans MT"/>
                <a:cs typeface="Gill Sans MT"/>
              </a:rPr>
              <a:t>Model)</a:t>
            </a:r>
            <a:endParaRPr sz="1800" dirty="0">
              <a:latin typeface="Gill Sans MT"/>
              <a:cs typeface="Gill Sans MT"/>
            </a:endParaRPr>
          </a:p>
          <a:p>
            <a:pPr marL="12700">
              <a:lnSpc>
                <a:spcPct val="100000"/>
              </a:lnSpc>
              <a:spcBef>
                <a:spcPts val="735"/>
              </a:spcBef>
            </a:pPr>
            <a:r>
              <a:rPr sz="1400" u="sng" spc="-25" dirty="0">
                <a:solidFill>
                  <a:srgbClr val="0563C1"/>
                </a:solidFill>
                <a:uFill>
                  <a:solidFill>
                    <a:srgbClr val="0563C1"/>
                  </a:solidFill>
                </a:uFill>
                <a:latin typeface="Calibri"/>
                <a:cs typeface="Calibri"/>
                <a:hlinkClick r:id="rId3"/>
              </a:rPr>
              <a:t>Terraform-</a:t>
            </a:r>
            <a:r>
              <a:rPr sz="1400" u="sng" spc="-40" dirty="0">
                <a:solidFill>
                  <a:srgbClr val="0563C1"/>
                </a:solidFill>
                <a:uFill>
                  <a:solidFill>
                    <a:srgbClr val="0563C1"/>
                  </a:solidFill>
                </a:uFill>
                <a:latin typeface="Calibri"/>
                <a:cs typeface="Calibri"/>
                <a:hlinkClick r:id="rId3"/>
              </a:rPr>
              <a:t> </a:t>
            </a:r>
            <a:r>
              <a:rPr sz="1400" u="sng" dirty="0">
                <a:solidFill>
                  <a:srgbClr val="0563C1"/>
                </a:solidFill>
                <a:uFill>
                  <a:solidFill>
                    <a:srgbClr val="0563C1"/>
                  </a:solidFill>
                </a:uFill>
                <a:latin typeface="Calibri"/>
                <a:cs typeface="Calibri"/>
                <a:hlinkClick r:id="rId3"/>
              </a:rPr>
              <a:t>Accessible</a:t>
            </a:r>
            <a:r>
              <a:rPr sz="1400" u="sng" spc="-35" dirty="0">
                <a:solidFill>
                  <a:srgbClr val="0563C1"/>
                </a:solidFill>
                <a:uFill>
                  <a:solidFill>
                    <a:srgbClr val="0563C1"/>
                  </a:solidFill>
                </a:uFill>
                <a:latin typeface="Calibri"/>
                <a:cs typeface="Calibri"/>
                <a:hlinkClick r:id="rId3"/>
              </a:rPr>
              <a:t> </a:t>
            </a:r>
            <a:r>
              <a:rPr sz="1400" u="sng" dirty="0">
                <a:solidFill>
                  <a:srgbClr val="0563C1"/>
                </a:solidFill>
                <a:uFill>
                  <a:solidFill>
                    <a:srgbClr val="0563C1"/>
                  </a:solidFill>
                </a:uFill>
                <a:latin typeface="Calibri"/>
                <a:cs typeface="Calibri"/>
                <a:hlinkClick r:id="rId3"/>
              </a:rPr>
              <a:t>Garden</a:t>
            </a:r>
            <a:r>
              <a:rPr sz="1400" u="sng" spc="-35" dirty="0">
                <a:solidFill>
                  <a:srgbClr val="0563C1"/>
                </a:solidFill>
                <a:uFill>
                  <a:solidFill>
                    <a:srgbClr val="0563C1"/>
                  </a:solidFill>
                </a:uFill>
                <a:latin typeface="Calibri"/>
                <a:cs typeface="Calibri"/>
                <a:hlinkClick r:id="rId3"/>
              </a:rPr>
              <a:t> </a:t>
            </a:r>
            <a:r>
              <a:rPr sz="1400" u="sng" spc="-20" dirty="0">
                <a:solidFill>
                  <a:srgbClr val="0563C1"/>
                </a:solidFill>
                <a:uFill>
                  <a:solidFill>
                    <a:srgbClr val="0563C1"/>
                  </a:solidFill>
                </a:uFill>
                <a:latin typeface="Calibri"/>
                <a:cs typeface="Calibri"/>
                <a:hlinkClick r:id="rId3"/>
              </a:rPr>
              <a:t>Beds</a:t>
            </a:r>
            <a:endParaRPr sz="1400" dirty="0">
              <a:latin typeface="Calibri"/>
              <a:cs typeface="Calibri"/>
            </a:endParaRPr>
          </a:p>
        </p:txBody>
      </p:sp>
      <p:sp>
        <p:nvSpPr>
          <p:cNvPr id="7" name="object 7"/>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pic>
        <p:nvPicPr>
          <p:cNvPr id="8" name="object 8"/>
          <p:cNvPicPr/>
          <p:nvPr/>
        </p:nvPicPr>
        <p:blipFill>
          <a:blip r:embed="rId4" cstate="print"/>
          <a:stretch>
            <a:fillRect/>
          </a:stretch>
        </p:blipFill>
        <p:spPr>
          <a:xfrm>
            <a:off x="10554887" y="6371209"/>
            <a:ext cx="1095046" cy="195140"/>
          </a:xfrm>
          <a:prstGeom prst="rect">
            <a:avLst/>
          </a:prstGeom>
        </p:spPr>
      </p:pic>
      <p:sp>
        <p:nvSpPr>
          <p:cNvPr id="9" name="Footer Placeholder 8">
            <a:extLst>
              <a:ext uri="{FF2B5EF4-FFF2-40B4-BE49-F238E27FC236}">
                <a16:creationId xmlns:a16="http://schemas.microsoft.com/office/drawing/2014/main" id="{208036AB-F580-72DD-0313-5D05B4582E06}"/>
              </a:ext>
            </a:extLst>
          </p:cNvPr>
          <p:cNvSpPr>
            <a:spLocks noGrp="1"/>
          </p:cNvSpPr>
          <p:nvPr>
            <p:ph type="ftr" sz="quarter" idx="11"/>
          </p:nvPr>
        </p:nvSpPr>
        <p:spPr/>
        <p:txBody>
          <a:bodyPr/>
          <a:lstStyle/>
          <a:p>
            <a:r>
              <a:rPr lang="en-US"/>
              <a:t>OFN Conference 2024 -- Disability Finance Presentation</a:t>
            </a:r>
          </a:p>
        </p:txBody>
      </p:sp>
      <p:sp>
        <p:nvSpPr>
          <p:cNvPr id="10" name="Slide Number Placeholder 9">
            <a:extLst>
              <a:ext uri="{FF2B5EF4-FFF2-40B4-BE49-F238E27FC236}">
                <a16:creationId xmlns:a16="http://schemas.microsoft.com/office/drawing/2014/main" id="{1A076201-44BD-D8BD-2F7D-EF58CC4430D4}"/>
              </a:ext>
            </a:extLst>
          </p:cNvPr>
          <p:cNvSpPr>
            <a:spLocks noGrp="1"/>
          </p:cNvSpPr>
          <p:nvPr>
            <p:ph type="sldNum" sz="quarter" idx="12"/>
          </p:nvPr>
        </p:nvSpPr>
        <p:spPr/>
        <p:txBody>
          <a:bodyPr/>
          <a:lstStyle/>
          <a:p>
            <a:fld id="{8809C807-5321-45AE-8451-65F84D12A12A}" type="slidenum">
              <a:rPr lang="en-US" smtClean="0"/>
              <a:t>8</a:t>
            </a:fld>
            <a:endParaRPr lang="en-US"/>
          </a:p>
        </p:txBody>
      </p:sp>
      <p:pic>
        <p:nvPicPr>
          <p:cNvPr id="1026" name="Picture 2" descr="Image of man using wheelchair pulled up to an accessible gardening bed. ">
            <a:extLst>
              <a:ext uri="{FF2B5EF4-FFF2-40B4-BE49-F238E27FC236}">
                <a16:creationId xmlns:a16="http://schemas.microsoft.com/office/drawing/2014/main" id="{C0D71BE6-DF6A-A9AA-E670-DA52E7514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450" y="3379462"/>
            <a:ext cx="2415394" cy="1811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68959" y="6294125"/>
            <a:ext cx="11054080" cy="0"/>
          </a:xfrm>
          <a:custGeom>
            <a:avLst/>
            <a:gdLst/>
            <a:ahLst/>
            <a:cxnLst/>
            <a:rect l="l" t="t" r="r" b="b"/>
            <a:pathLst>
              <a:path w="11054080">
                <a:moveTo>
                  <a:pt x="0" y="0"/>
                </a:moveTo>
                <a:lnTo>
                  <a:pt x="11054080" y="1"/>
                </a:lnTo>
              </a:path>
            </a:pathLst>
          </a:custGeom>
          <a:ln w="6350">
            <a:solidFill>
              <a:srgbClr val="000000"/>
            </a:solidFill>
          </a:ln>
        </p:spPr>
        <p:txBody>
          <a:bodyPr wrap="square" lIns="0" tIns="0" rIns="0" bIns="0" rtlCol="0"/>
          <a:lstStyle/>
          <a:p>
            <a:endParaRPr/>
          </a:p>
        </p:txBody>
      </p:sp>
      <p:sp>
        <p:nvSpPr>
          <p:cNvPr id="6" name="Footer Placeholder 5">
            <a:extLst>
              <a:ext uri="{FF2B5EF4-FFF2-40B4-BE49-F238E27FC236}">
                <a16:creationId xmlns:a16="http://schemas.microsoft.com/office/drawing/2014/main" id="{63043C52-C004-9D2D-2772-E906CA6D3B4F}"/>
              </a:ext>
            </a:extLst>
          </p:cNvPr>
          <p:cNvSpPr>
            <a:spLocks noGrp="1"/>
          </p:cNvSpPr>
          <p:nvPr>
            <p:ph type="ftr" sz="quarter" idx="11"/>
          </p:nvPr>
        </p:nvSpPr>
        <p:spPr/>
        <p:txBody>
          <a:bodyPr/>
          <a:lstStyle/>
          <a:p>
            <a:r>
              <a:rPr lang="en-US"/>
              <a:t>OFN Conference 2024 -- Disability Finance Presentation</a:t>
            </a:r>
          </a:p>
        </p:txBody>
      </p:sp>
      <p:sp>
        <p:nvSpPr>
          <p:cNvPr id="7" name="Slide Number Placeholder 6">
            <a:extLst>
              <a:ext uri="{FF2B5EF4-FFF2-40B4-BE49-F238E27FC236}">
                <a16:creationId xmlns:a16="http://schemas.microsoft.com/office/drawing/2014/main" id="{22AC8FF9-862C-CC23-88E3-BA3F11DE46B5}"/>
              </a:ext>
            </a:extLst>
          </p:cNvPr>
          <p:cNvSpPr>
            <a:spLocks noGrp="1"/>
          </p:cNvSpPr>
          <p:nvPr>
            <p:ph type="sldNum" sz="quarter" idx="12"/>
          </p:nvPr>
        </p:nvSpPr>
        <p:spPr/>
        <p:txBody>
          <a:bodyPr/>
          <a:lstStyle/>
          <a:p>
            <a:fld id="{8809C807-5321-45AE-8451-65F84D12A12A}" type="slidenum">
              <a:rPr lang="en-US" smtClean="0"/>
              <a:t>9</a:t>
            </a:fld>
            <a:endParaRPr lang="en-US" dirty="0"/>
          </a:p>
        </p:txBody>
      </p:sp>
      <p:pic>
        <p:nvPicPr>
          <p:cNvPr id="9" name="Picture 8" descr="A person in a wheelchair shaking hands with another person. Cover page of “Disability Etiquette Guide: Tips on Interacting Respectfully with People with Disabilities. From United Spinal Association">
            <a:extLst>
              <a:ext uri="{FF2B5EF4-FFF2-40B4-BE49-F238E27FC236}">
                <a16:creationId xmlns:a16="http://schemas.microsoft.com/office/drawing/2014/main" id="{EB721185-7F8D-8C37-A647-9F53D42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993" y="194543"/>
            <a:ext cx="7192292" cy="5730252"/>
          </a:xfrm>
          <a:prstGeom prst="rect">
            <a:avLst/>
          </a:prstGeom>
        </p:spPr>
      </p:pic>
      <p:sp>
        <p:nvSpPr>
          <p:cNvPr id="11" name="TextBox 10">
            <a:extLst>
              <a:ext uri="{FF2B5EF4-FFF2-40B4-BE49-F238E27FC236}">
                <a16:creationId xmlns:a16="http://schemas.microsoft.com/office/drawing/2014/main" id="{37F9FCBB-06F9-D7C6-EA49-437A31BE0A1C}"/>
              </a:ext>
            </a:extLst>
          </p:cNvPr>
          <p:cNvSpPr txBox="1"/>
          <p:nvPr/>
        </p:nvSpPr>
        <p:spPr>
          <a:xfrm>
            <a:off x="4724401" y="5809734"/>
            <a:ext cx="6093994" cy="369332"/>
          </a:xfrm>
          <a:prstGeom prst="rect">
            <a:avLst/>
          </a:prstGeom>
          <a:noFill/>
        </p:spPr>
        <p:txBody>
          <a:bodyPr wrap="square">
            <a:spAutoFit/>
          </a:bodyPr>
          <a:lstStyle/>
          <a:p>
            <a:r>
              <a:rPr lang="en-US" dirty="0">
                <a:hlinkClick r:id="rId3"/>
              </a:rPr>
              <a:t>Reference: United Spinal Association</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4756</TotalTime>
  <Words>1955</Words>
  <Application>Microsoft Office PowerPoint</Application>
  <PresentationFormat>Widescreen</PresentationFormat>
  <Paragraphs>276</Paragraphs>
  <Slides>30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 Nova</vt:lpstr>
      <vt:lpstr>Calibri</vt:lpstr>
      <vt:lpstr>Calibri Light</vt:lpstr>
      <vt:lpstr>Gill Sans MT</vt:lpstr>
      <vt:lpstr>Heuristica</vt:lpstr>
      <vt:lpstr>Nunito</vt:lpstr>
      <vt:lpstr>Segoe UI</vt:lpstr>
      <vt:lpstr>Verdana</vt:lpstr>
      <vt:lpstr>Wingdings</vt:lpstr>
      <vt:lpstr>Office Theme</vt:lpstr>
      <vt:lpstr>PowerPoint Presentation</vt:lpstr>
      <vt:lpstr>Agenda</vt:lpstr>
      <vt:lpstr>Introducing our Panelists</vt:lpstr>
      <vt:lpstr>PowerPoint Presentation</vt:lpstr>
      <vt:lpstr>Disability is…</vt:lpstr>
      <vt:lpstr>PowerPoint Presentation</vt:lpstr>
      <vt:lpstr>Models of Disability</vt:lpstr>
      <vt:lpstr>Re-Framing Disability</vt:lpstr>
      <vt:lpstr>PowerPoint Presentation</vt:lpstr>
      <vt:lpstr>If You Learn One Thing…</vt:lpstr>
      <vt:lpstr>PowerPoint Presentation</vt:lpstr>
      <vt:lpstr>PowerPoint Presentation</vt:lpstr>
      <vt:lpstr>Philanthropy’s focus on Accessibility</vt:lpstr>
      <vt:lpstr>CDFI Fund &amp; Disability Finance</vt:lpstr>
      <vt:lpstr>People with Disabilities (PWD) as Other Targeted Population (OTP)!</vt:lpstr>
      <vt:lpstr>PWD OTP Eligibility</vt:lpstr>
      <vt:lpstr>CDFI Fund: Defining Disability for OTP</vt:lpstr>
      <vt:lpstr>PWD OTP Assessment Methodologies</vt:lpstr>
      <vt:lpstr>PWD Target Market Accountability</vt:lpstr>
      <vt:lpstr>Expected FY 25 DF-FA Summary</vt:lpstr>
      <vt:lpstr>DF-FA application has four questions</vt:lpstr>
      <vt:lpstr>Civil Rights – Title VI Compliance</vt:lpstr>
      <vt:lpstr>Scott’s Story</vt:lpstr>
      <vt:lpstr>PowerPoint Presentation</vt:lpstr>
      <vt:lpstr> Inclusive Spaces in Early Childhood Education Centers</vt:lpstr>
      <vt:lpstr>Impact of Disability Finance</vt:lpstr>
      <vt:lpstr>PowerPoint Presentation</vt:lpstr>
      <vt:lpstr>NDFC Programs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porter</dc:creator>
  <cp:lastModifiedBy>pam porter</cp:lastModifiedBy>
  <cp:revision>87</cp:revision>
  <cp:lastPrinted>2023-10-13T13:31:32Z</cp:lastPrinted>
  <dcterms:created xsi:type="dcterms:W3CDTF">2021-04-05T15:45:12Z</dcterms:created>
  <dcterms:modified xsi:type="dcterms:W3CDTF">2024-10-23T17:57:16Z</dcterms:modified>
</cp:coreProperties>
</file>